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sldIdLst>
    <p:sldId id="256" r:id="rId2"/>
    <p:sldId id="299" r:id="rId3"/>
    <p:sldId id="303" r:id="rId4"/>
    <p:sldId id="309" r:id="rId5"/>
    <p:sldId id="285" r:id="rId6"/>
    <p:sldId id="286" r:id="rId7"/>
    <p:sldId id="257" r:id="rId8"/>
    <p:sldId id="287" r:id="rId9"/>
    <p:sldId id="288" r:id="rId10"/>
    <p:sldId id="289" r:id="rId11"/>
    <p:sldId id="281" r:id="rId12"/>
    <p:sldId id="290" r:id="rId13"/>
    <p:sldId id="291" r:id="rId14"/>
    <p:sldId id="292" r:id="rId15"/>
    <p:sldId id="306" r:id="rId16"/>
    <p:sldId id="300" r:id="rId17"/>
    <p:sldId id="308" r:id="rId18"/>
    <p:sldId id="312" r:id="rId19"/>
    <p:sldId id="295" r:id="rId20"/>
    <p:sldId id="294" r:id="rId21"/>
    <p:sldId id="296" r:id="rId22"/>
    <p:sldId id="297" r:id="rId23"/>
    <p:sldId id="314" r:id="rId24"/>
    <p:sldId id="304" r:id="rId25"/>
    <p:sldId id="310" r:id="rId26"/>
    <p:sldId id="311" r:id="rId27"/>
    <p:sldId id="301" r:id="rId28"/>
    <p:sldId id="305" r:id="rId29"/>
    <p:sldId id="298" r:id="rId30"/>
    <p:sldId id="302"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8251" autoAdjust="0"/>
  </p:normalViewPr>
  <p:slideViewPr>
    <p:cSldViewPr>
      <p:cViewPr varScale="1">
        <p:scale>
          <a:sx n="82" d="100"/>
          <a:sy n="82" d="100"/>
        </p:scale>
        <p:origin x="-1648" y="-10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0328DE4-F3A0-EF44-86A3-F99F46058D45}" type="datetimeFigureOut">
              <a:rPr lang="en-US" smtClean="0"/>
              <a:t>9/25/15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5C0C989-B97A-9644-AC2D-555C6BEDCC90}" type="slidenum">
              <a:rPr lang="en-US" smtClean="0"/>
              <a:t>‹#›</a:t>
            </a:fld>
            <a:endParaRPr lang="en-US"/>
          </a:p>
        </p:txBody>
      </p:sp>
    </p:spTree>
    <p:extLst>
      <p:ext uri="{BB962C8B-B14F-4D97-AF65-F5344CB8AC3E}">
        <p14:creationId xmlns:p14="http://schemas.microsoft.com/office/powerpoint/2010/main" val="215917672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&lt;&gt;</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1</a:t>
            </a:fld>
            <a:endParaRPr lang="en-US"/>
          </a:p>
        </p:txBody>
      </p:sp>
    </p:spTree>
    <p:extLst>
      <p:ext uri="{BB962C8B-B14F-4D97-AF65-F5344CB8AC3E}">
        <p14:creationId xmlns:p14="http://schemas.microsoft.com/office/powerpoint/2010/main" val="15285007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Fast forward 10 years, and the product now supports over 30 protocols, and the </a:t>
            </a:r>
            <a:r>
              <a:rPr lang="en-US" dirty="0" err="1" smtClean="0"/>
              <a:t>struct’s</a:t>
            </a:r>
            <a:r>
              <a:rPr lang="en-US" dirty="0" smtClean="0"/>
              <a:t> now grown by </a:t>
            </a:r>
            <a:r>
              <a:rPr lang="en-US" b="1" dirty="0" smtClean="0"/>
              <a:t>say</a:t>
            </a:r>
            <a:r>
              <a:rPr lang="en-US" dirty="0" smtClean="0"/>
              <a:t> over 200 data members. This becomes untenable.</a:t>
            </a:r>
            <a:r>
              <a:rPr lang="en-US" baseline="0" dirty="0" smtClean="0"/>
              <a:t> </a:t>
            </a:r>
          </a:p>
          <a:p>
            <a:pPr marL="171450" indent="-171450">
              <a:buFontTx/>
              <a:buChar char="-"/>
            </a:pPr>
            <a:r>
              <a:rPr lang="en-US" baseline="0" dirty="0" smtClean="0"/>
              <a:t>Not many attributes were re-usable, it’s not clear what members belong to what protocol, it’s not clear what can be modified and when, and it becomes increasingly harder to add new protocols as the tree gets larger.</a:t>
            </a:r>
          </a:p>
          <a:p>
            <a:pPr marL="171450" indent="-171450">
              <a:buFontTx/>
              <a:buChar char="-"/>
            </a:pPr>
            <a:r>
              <a:rPr lang="en-US" baseline="0" dirty="0" smtClean="0"/>
              <a:t>At this point, that tree doesn’t resemble an interface, with many sub-functions and routines that cut out of the loop early.</a:t>
            </a:r>
          </a:p>
          <a:p>
            <a:pPr marL="171450" indent="-171450">
              <a:buFontTx/>
              <a:buChar char="-"/>
            </a:pPr>
            <a:r>
              <a:rPr lang="en-US" baseline="0" dirty="0" smtClean="0"/>
              <a:t>Some new monitoring types such as Diameter might want to re-use the same file descriptor for multiple interactions, so it goes around the usual flow. </a:t>
            </a:r>
          </a:p>
          <a:p>
            <a:pPr marL="171450" indent="-171450">
              <a:buFontTx/>
              <a:buChar char="-"/>
            </a:pPr>
            <a:r>
              <a:rPr lang="en-US" baseline="0" dirty="0" smtClean="0"/>
              <a:t>You can have multiple data members with similar names, like “</a:t>
            </a:r>
            <a:r>
              <a:rPr lang="en-US" baseline="0" dirty="0" err="1" smtClean="0"/>
              <a:t>ip</a:t>
            </a:r>
            <a:r>
              <a:rPr lang="en-US" baseline="0" dirty="0" smtClean="0"/>
              <a:t> address a”, “</a:t>
            </a:r>
            <a:r>
              <a:rPr lang="en-US" baseline="0" dirty="0" err="1" smtClean="0"/>
              <a:t>ip</a:t>
            </a:r>
            <a:r>
              <a:rPr lang="en-US" baseline="0" dirty="0" smtClean="0"/>
              <a:t> address b”, “</a:t>
            </a:r>
            <a:r>
              <a:rPr lang="en-US" baseline="0" dirty="0" err="1" smtClean="0"/>
              <a:t>ip</a:t>
            </a:r>
            <a:r>
              <a:rPr lang="en-US" baseline="0" dirty="0" smtClean="0"/>
              <a:t> address c”, and it’s not obvious which IP address data member is used for transparent probing, n-path routing, or IPIP.</a:t>
            </a:r>
          </a:p>
          <a:p>
            <a:pPr marL="171450" indent="-171450">
              <a:buFontTx/>
              <a:buChar char="-"/>
            </a:pPr>
            <a:r>
              <a:rPr lang="en-US" baseline="0" dirty="0" smtClean="0"/>
              <a:t>Function pointers isn’t as straightforward and it’s hard to tell what’s being called.</a:t>
            </a:r>
          </a:p>
          <a:p>
            <a:pPr marL="171450" indent="-171450">
              <a:buFontTx/>
              <a:buChar char="-"/>
            </a:pPr>
            <a:endParaRPr lang="en-US" baseline="0" dirty="0" smtClean="0"/>
          </a:p>
          <a:p>
            <a:pPr marL="0" indent="0">
              <a:buFontTx/>
              <a:buNone/>
            </a:pPr>
            <a:r>
              <a:rPr lang="en-US" baseline="0" dirty="0" smtClean="0"/>
              <a:t>In legacy code, learning the code often involves learning the history of changes. You infer the history and the rationale from tracing the program laboriously.</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12</a:t>
            </a:fld>
            <a:endParaRPr lang="en-US"/>
          </a:p>
        </p:txBody>
      </p:sp>
    </p:spTree>
    <p:extLst>
      <p:ext uri="{BB962C8B-B14F-4D97-AF65-F5344CB8AC3E}">
        <p14:creationId xmlns:p14="http://schemas.microsoft.com/office/powerpoint/2010/main" val="23267962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if we stop here, we can wonder.. What should we do about this? Customers notice huge memory usage when upgrading from a really old version to</a:t>
            </a:r>
            <a:r>
              <a:rPr lang="en-US" baseline="0" dirty="0" smtClean="0"/>
              <a:t> a newer version, and the host operating system doesn’t give us much resources to run in the first place. In addition, w</a:t>
            </a:r>
            <a:r>
              <a:rPr lang="en-US" dirty="0" smtClean="0"/>
              <a:t>e’re interested in making it easier to add new protocol support, and we start looking at some options.</a:t>
            </a:r>
          </a:p>
          <a:p>
            <a:pPr marL="171450" indent="-171450">
              <a:buFontTx/>
              <a:buChar char="-"/>
            </a:pPr>
            <a:r>
              <a:rPr lang="en-US" baseline="0" dirty="0" smtClean="0"/>
              <a:t>One might be to add yet </a:t>
            </a:r>
            <a:r>
              <a:rPr lang="en-US" b="1" baseline="0" dirty="0" smtClean="0"/>
              <a:t>another</a:t>
            </a:r>
            <a:r>
              <a:rPr lang="en-US" baseline="0" dirty="0" smtClean="0"/>
              <a:t> layer, a quick patch that accomplishes this goal in part. We would push developers outside, where they can write their binary in a new clean space, provide some hooks to the old system, and call into it from the old framework. This is fast simple answer and keeps people from having to learn the guts.</a:t>
            </a:r>
          </a:p>
          <a:p>
            <a:pPr marL="171450" indent="-171450">
              <a:buFontTx/>
              <a:buChar char="-"/>
            </a:pPr>
            <a:r>
              <a:rPr lang="en-US" baseline="0" dirty="0" smtClean="0"/>
              <a:t>But… if you already have too many of this layers, you might consider something deeper, such as changing the data structure with minimum impact to the underlying system.</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13</a:t>
            </a:fld>
            <a:endParaRPr lang="en-US"/>
          </a:p>
        </p:txBody>
      </p:sp>
    </p:spTree>
    <p:extLst>
      <p:ext uri="{BB962C8B-B14F-4D97-AF65-F5344CB8AC3E}">
        <p14:creationId xmlns:p14="http://schemas.microsoft.com/office/powerpoint/2010/main" val="19252429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already think of object-oriented ways of doing this, such as class hierarchies with a base class of common elements, or a prototype design pattern. We could separate the configuration from behavior, …</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14</a:t>
            </a:fld>
            <a:endParaRPr lang="en-US"/>
          </a:p>
        </p:txBody>
      </p:sp>
    </p:spTree>
    <p:extLst>
      <p:ext uri="{BB962C8B-B14F-4D97-AF65-F5344CB8AC3E}">
        <p14:creationId xmlns:p14="http://schemas.microsoft.com/office/powerpoint/2010/main" val="39097147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smtClean="0"/>
              <a:t>Another opportunity is in class design. </a:t>
            </a:r>
          </a:p>
          <a:p>
            <a:pPr marL="171450" indent="-171450">
              <a:buFontTx/>
              <a:buChar char="-"/>
            </a:pPr>
            <a:r>
              <a:rPr lang="en-US" dirty="0" smtClean="0"/>
              <a:t>A subscriber</a:t>
            </a:r>
            <a:r>
              <a:rPr lang="en-US" baseline="0" dirty="0" smtClean="0"/>
              <a:t> we usually think of as something that receives a transaction, maybe we get some callbacks during processing, and we have some transaction processing code, and other functionalities.</a:t>
            </a:r>
          </a:p>
          <a:p>
            <a:pPr marL="171450" indent="-171450">
              <a:buFontTx/>
              <a:buChar char="-"/>
            </a:pPr>
            <a:r>
              <a:rPr lang="en-US" dirty="0" smtClean="0"/>
              <a:t>Again, here at</a:t>
            </a:r>
            <a:r>
              <a:rPr lang="en-US" baseline="0" dirty="0" smtClean="0"/>
              <a:t> one point, this class started as a typical subscriber class, and over time it seems that it was just a convenient place to put new things in it. The end result confuses the intent of the original code.</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15</a:t>
            </a:fld>
            <a:endParaRPr lang="en-US"/>
          </a:p>
        </p:txBody>
      </p:sp>
    </p:spTree>
    <p:extLst>
      <p:ext uri="{BB962C8B-B14F-4D97-AF65-F5344CB8AC3E}">
        <p14:creationId xmlns:p14="http://schemas.microsoft.com/office/powerpoint/2010/main" val="5328658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Terms of performance measurements</a:t>
            </a:r>
          </a:p>
          <a:p>
            <a:pPr marL="171450" indent="-171450">
              <a:buFontTx/>
              <a:buChar char="-"/>
            </a:pPr>
            <a:r>
              <a:rPr lang="en-US" dirty="0" smtClean="0"/>
              <a:t>15% improvement</a:t>
            </a:r>
            <a:r>
              <a:rPr lang="en-US" baseline="0" dirty="0" smtClean="0"/>
              <a:t> on CPU usage for HTTP and TCP monitors versus HTTPs monitors</a:t>
            </a:r>
          </a:p>
          <a:p>
            <a:pPr marL="171450" indent="-171450">
              <a:buFontTx/>
              <a:buChar char="-"/>
            </a:pPr>
            <a:r>
              <a:rPr lang="en-US" baseline="0" dirty="0" smtClean="0"/>
              <a:t>O(N)</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19</a:t>
            </a:fld>
            <a:endParaRPr lang="en-US"/>
          </a:p>
        </p:txBody>
      </p:sp>
    </p:spTree>
    <p:extLst>
      <p:ext uri="{BB962C8B-B14F-4D97-AF65-F5344CB8AC3E}">
        <p14:creationId xmlns:p14="http://schemas.microsoft.com/office/powerpoint/2010/main" val="11170485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walked through a couple of itemized pieces that can be evolved and provide benefit to our internal and external customers. Some other examples of pieces</a:t>
            </a:r>
            <a:r>
              <a:rPr lang="en-US" baseline="0" dirty="0" smtClean="0"/>
              <a:t> include</a:t>
            </a:r>
          </a:p>
          <a:p>
            <a:pPr marL="171450" indent="-171450">
              <a:buFontTx/>
              <a:buChar char="-"/>
            </a:pPr>
            <a:r>
              <a:rPr lang="en-US" baseline="0" dirty="0" smtClean="0"/>
              <a:t>Bringing up legacy code to standard frameworks usage. As mentioned before, legacy code tends to happen when development of underlying frameworks outpace older code, effectively outdating it.</a:t>
            </a:r>
          </a:p>
          <a:p>
            <a:pPr marL="171450" indent="-171450">
              <a:buFontTx/>
              <a:buChar char="-"/>
            </a:pPr>
            <a:r>
              <a:rPr lang="en-US" baseline="0" dirty="0" smtClean="0"/>
              <a:t>Another is by applying modern C++ standards, especially ones that reflect code safety. This was well covered already by several talks this year, including </a:t>
            </a:r>
            <a:r>
              <a:rPr lang="en-US" baseline="0" dirty="0" err="1" smtClean="0"/>
              <a:t>Bjarne</a:t>
            </a:r>
            <a:r>
              <a:rPr lang="en-US" baseline="0" dirty="0" smtClean="0"/>
              <a:t>, Herb and Gwendolyn, so I’m not going to get into it here.</a:t>
            </a:r>
          </a:p>
        </p:txBody>
      </p:sp>
      <p:sp>
        <p:nvSpPr>
          <p:cNvPr id="4" name="Slide Number Placeholder 3"/>
          <p:cNvSpPr>
            <a:spLocks noGrp="1"/>
          </p:cNvSpPr>
          <p:nvPr>
            <p:ph type="sldNum" sz="quarter" idx="10"/>
          </p:nvPr>
        </p:nvSpPr>
        <p:spPr/>
        <p:txBody>
          <a:bodyPr/>
          <a:lstStyle/>
          <a:p>
            <a:fld id="{F5C0C989-B97A-9644-AC2D-555C6BEDCC90}" type="slidenum">
              <a:rPr lang="en-US" smtClean="0"/>
              <a:t>22</a:t>
            </a:fld>
            <a:endParaRPr lang="en-US"/>
          </a:p>
        </p:txBody>
      </p:sp>
    </p:spTree>
    <p:extLst>
      <p:ext uri="{BB962C8B-B14F-4D97-AF65-F5344CB8AC3E}">
        <p14:creationId xmlns:p14="http://schemas.microsoft.com/office/powerpoint/2010/main" val="34956628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1" baseline="0" dirty="0" smtClean="0"/>
              <a:t>Testing</a:t>
            </a:r>
            <a:r>
              <a:rPr lang="en-US" baseline="0" dirty="0" smtClean="0"/>
              <a:t>: Unit testing didn’t really seem to be a thing in the early 90s, and historically, the code only had functional testing that exercised each protocol to some extent. We didn’t have good cross-functional testing, perhaps because functionalities such as synchronization, distributed monitoring, and others were developed many years later, and the monitoring subsystem has been neglected.</a:t>
            </a:r>
            <a:endParaRPr lang="en-US" dirty="0" smtClean="0"/>
          </a:p>
          <a:p>
            <a:pPr marL="171450" indent="-171450">
              <a:buFontTx/>
              <a:buChar char="-"/>
            </a:pPr>
            <a:r>
              <a:rPr lang="en-US" baseline="0" dirty="0" smtClean="0"/>
              <a:t>It is not uncommon for legacy code to lack unit-level testing, and because the code design doesn’t contemplate unit testing, it usually also doesn’t have clean interfaces that would make it easy to mock out things such as networking code or other runtime dependencies. </a:t>
            </a:r>
          </a:p>
          <a:p>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23</a:t>
            </a:fld>
            <a:endParaRPr lang="en-US"/>
          </a:p>
        </p:txBody>
      </p:sp>
    </p:spTree>
    <p:extLst>
      <p:ext uri="{BB962C8B-B14F-4D97-AF65-F5344CB8AC3E}">
        <p14:creationId xmlns:p14="http://schemas.microsoft.com/office/powerpoint/2010/main" val="21390358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to quickly illustrate, here’s a </a:t>
            </a:r>
            <a:r>
              <a:rPr lang="en-US" dirty="0" err="1" smtClean="0"/>
              <a:t>subtree</a:t>
            </a:r>
            <a:r>
              <a:rPr lang="en-US" dirty="0" smtClean="0"/>
              <a:t> of functions… </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24</a:t>
            </a:fld>
            <a:endParaRPr lang="en-US"/>
          </a:p>
        </p:txBody>
      </p:sp>
    </p:spTree>
    <p:extLst>
      <p:ext uri="{BB962C8B-B14F-4D97-AF65-F5344CB8AC3E}">
        <p14:creationId xmlns:p14="http://schemas.microsoft.com/office/powerpoint/2010/main" val="17627840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the highlighted in green has</a:t>
            </a:r>
            <a:r>
              <a:rPr lang="en-US" baseline="0" dirty="0" smtClean="0"/>
              <a:t> socket or networking code, the red highlights external dependency to create a route domain context</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25</a:t>
            </a:fld>
            <a:endParaRPr lang="en-US"/>
          </a:p>
        </p:txBody>
      </p:sp>
    </p:spTree>
    <p:extLst>
      <p:ext uri="{BB962C8B-B14F-4D97-AF65-F5344CB8AC3E}">
        <p14:creationId xmlns:p14="http://schemas.microsoft.com/office/powerpoint/2010/main" val="17281470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we really want is for things to be better</a:t>
            </a:r>
            <a:r>
              <a:rPr lang="en-US" baseline="0" dirty="0" smtClean="0"/>
              <a:t> componentized – code centralized by functionality, and therefore easier to mock out</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26</a:t>
            </a:fld>
            <a:endParaRPr lang="en-US"/>
          </a:p>
        </p:txBody>
      </p:sp>
    </p:spTree>
    <p:extLst>
      <p:ext uri="{BB962C8B-B14F-4D97-AF65-F5344CB8AC3E}">
        <p14:creationId xmlns:p14="http://schemas.microsoft.com/office/powerpoint/2010/main" val="11568419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networking device roughly</a:t>
            </a:r>
            <a:r>
              <a:rPr lang="en-US" baseline="0" dirty="0" smtClean="0"/>
              <a:t> has 3 layers of abstraction.</a:t>
            </a:r>
          </a:p>
          <a:p>
            <a:endParaRPr lang="en-US" baseline="0" dirty="0" smtClean="0"/>
          </a:p>
          <a:p>
            <a:r>
              <a:rPr lang="en-US" baseline="0" dirty="0" err="1" smtClean="0"/>
              <a:t>Dataplane</a:t>
            </a:r>
            <a:r>
              <a:rPr lang="en-US" baseline="0" dirty="0" smtClean="0"/>
              <a:t>: pushes the packets, implements the protocols</a:t>
            </a:r>
          </a:p>
          <a:p>
            <a:r>
              <a:rPr lang="en-US" baseline="0" dirty="0" err="1" smtClean="0"/>
              <a:t>Controlplane</a:t>
            </a:r>
            <a:r>
              <a:rPr lang="en-US" baseline="0" dirty="0" smtClean="0"/>
              <a:t>: dictates how packets are going to be pushed, manages configuration, and provides services such as clustering, failover, sync, monitoring, and more…</a:t>
            </a:r>
          </a:p>
          <a:p>
            <a:r>
              <a:rPr lang="en-US" baseline="0" dirty="0" smtClean="0"/>
              <a:t>Management: is GUI, APIs, and other ways users can interact with the device.</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4</a:t>
            </a:fld>
            <a:endParaRPr lang="en-US"/>
          </a:p>
        </p:txBody>
      </p:sp>
    </p:spTree>
    <p:extLst>
      <p:ext uri="{BB962C8B-B14F-4D97-AF65-F5344CB8AC3E}">
        <p14:creationId xmlns:p14="http://schemas.microsoft.com/office/powerpoint/2010/main" val="16905133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27</a:t>
            </a:fld>
            <a:endParaRPr lang="en-US"/>
          </a:p>
        </p:txBody>
      </p:sp>
    </p:spTree>
    <p:extLst>
      <p:ext uri="{BB962C8B-B14F-4D97-AF65-F5344CB8AC3E}">
        <p14:creationId xmlns:p14="http://schemas.microsoft.com/office/powerpoint/2010/main" val="30720476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say you’re a</a:t>
            </a:r>
            <a:r>
              <a:rPr lang="en-US" baseline="0" dirty="0" smtClean="0"/>
              <a:t> new company, called B20, and your pitch is “4 times the speed for ¼ of the price”. You want to quickly get to market, and so you create a basic L4 load balancer supporting only </a:t>
            </a:r>
            <a:r>
              <a:rPr lang="en-US" baseline="0" dirty="0" err="1" smtClean="0"/>
              <a:t>tcp</a:t>
            </a:r>
            <a:r>
              <a:rPr lang="en-US" baseline="0" dirty="0" smtClean="0"/>
              <a:t> and http protocols. You create the product, bolt on a shell, and push it to market. Your early adopters request a GUI, and so you create one using Angular, but it requires a different interface than the shell that’s more conducive to easier GUI development. Next you get bigger customers, and their enterprises require roles-based-authentication-control, and you quickly think the best way to implement security is through single UI surface, and so you redirect all GUI RBAC over to the shell. Before you know it, the growth in code starts to look very strange. In addition, newer concepts in technology pushes harder towards things like automation and consistent interfaces.</a:t>
            </a:r>
          </a:p>
          <a:p>
            <a:endParaRPr lang="en-US" dirty="0" smtClean="0"/>
          </a:p>
          <a:p>
            <a:r>
              <a:rPr lang="en-US" dirty="0" smtClean="0"/>
              <a:t>Nobody that is</a:t>
            </a:r>
            <a:r>
              <a:rPr lang="en-US" baseline="0" dirty="0" smtClean="0"/>
              <a:t> successful has a pristine code base – Shane Baker</a:t>
            </a:r>
          </a:p>
          <a:p>
            <a:endParaRPr lang="en-US" baseline="0" dirty="0" smtClean="0"/>
          </a:p>
          <a:p>
            <a:r>
              <a:rPr lang="en-US" baseline="0" dirty="0" smtClean="0"/>
              <a:t>The problems in code is really a microcosm of change in the broader organizational level</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28</a:t>
            </a:fld>
            <a:endParaRPr lang="en-US"/>
          </a:p>
        </p:txBody>
      </p:sp>
    </p:spTree>
    <p:extLst>
      <p:ext uri="{BB962C8B-B14F-4D97-AF65-F5344CB8AC3E}">
        <p14:creationId xmlns:p14="http://schemas.microsoft.com/office/powerpoint/2010/main" val="16595012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entire product</a:t>
            </a:r>
            <a:r>
              <a:rPr lang="en-US" baseline="0" dirty="0" smtClean="0"/>
              <a:t> vision cannot be complete without contemplating quality. This includes making the product easier to test, serviceability, documentation, amongst others.</a:t>
            </a:r>
          </a:p>
          <a:p>
            <a:endParaRPr lang="en-US" baseline="0" dirty="0" smtClean="0"/>
          </a:p>
          <a:p>
            <a:pPr marL="171450" indent="-171450">
              <a:buFontTx/>
              <a:buChar char="-"/>
            </a:pPr>
            <a:r>
              <a:rPr lang="en-US" b="1" baseline="0" dirty="0" smtClean="0"/>
              <a:t>Serviceability</a:t>
            </a:r>
            <a:r>
              <a:rPr lang="en-US" baseline="0" dirty="0" smtClean="0"/>
              <a:t>: We think about serviceability from the perspective of customers as well as support. How easy is it for your customers to diagnose problems on their own? What information do you give to them that’s actionable? Are you publishing indecipherable error messages that requires knowledge of internals?</a:t>
            </a:r>
          </a:p>
          <a:p>
            <a:pPr marL="171450" indent="-171450">
              <a:buFontTx/>
              <a:buChar char="-"/>
            </a:pPr>
            <a:r>
              <a:rPr lang="en-US" b="1" baseline="0" dirty="0" smtClean="0"/>
              <a:t>Documentation</a:t>
            </a:r>
            <a:r>
              <a:rPr lang="en-US" baseline="0" dirty="0" smtClean="0"/>
              <a:t> – “just read the code” is not an acceptable form of documentation. I want to know how to configure the product, what is the expected behavior, not just for developers, but for your customers. It might be the case with legacy code that there is no documentation, and over time, it’s not clear what customers can expect even in terms of supported performance and system limits.</a:t>
            </a:r>
          </a:p>
          <a:p>
            <a:pPr marL="171450" indent="-171450">
              <a:buFontTx/>
              <a:buChar char="-"/>
            </a:pPr>
            <a:r>
              <a:rPr lang="en-US" baseline="0" dirty="0" smtClean="0"/>
              <a:t>We also think about </a:t>
            </a:r>
            <a:r>
              <a:rPr lang="en-US" b="1" baseline="0" dirty="0" smtClean="0"/>
              <a:t>Code Review</a:t>
            </a:r>
            <a:r>
              <a:rPr lang="en-US" baseline="0" dirty="0" smtClean="0"/>
              <a:t> processes. In our component, what are the main areas we want reviewers to focus on? In this story, we think of things like “networking/socket code”, or “configuration management”, or just “general C++ code review”. And for each, we define a rubric of items to review.</a:t>
            </a:r>
          </a:p>
          <a:p>
            <a:pPr marL="171450" indent="-171450">
              <a:buFontTx/>
              <a:buChar char="-"/>
            </a:pPr>
            <a:r>
              <a:rPr lang="en-US" baseline="0" dirty="0" smtClean="0"/>
              <a:t>Forming a </a:t>
            </a:r>
            <a:r>
              <a:rPr lang="en-US" b="1" baseline="0" dirty="0" smtClean="0"/>
              <a:t>product focus team </a:t>
            </a:r>
            <a:r>
              <a:rPr lang="en-US" baseline="0" dirty="0" smtClean="0"/>
              <a:t>helps garner support for the roadmap, and delegates these tasks to a variety of stakeholders. It helps that if you want to modernize legacy code, you have to own it like an enterprise.</a:t>
            </a:r>
          </a:p>
          <a:p>
            <a:pPr marL="0" indent="0">
              <a:buFontTx/>
              <a:buNone/>
            </a:pP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29</a:t>
            </a:fld>
            <a:endParaRPr lang="en-US"/>
          </a:p>
        </p:txBody>
      </p:sp>
    </p:spTree>
    <p:extLst>
      <p:ext uri="{BB962C8B-B14F-4D97-AF65-F5344CB8AC3E}">
        <p14:creationId xmlns:p14="http://schemas.microsoft.com/office/powerpoint/2010/main" val="3675154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 new modern monitoring system,</a:t>
            </a:r>
            <a:r>
              <a:rPr lang="en-US" baseline="0" dirty="0" smtClean="0"/>
              <a:t> with all these fancy features, awesome code, and so we nuked it entirely and replaced it with something else.</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5</a:t>
            </a:fld>
            <a:endParaRPr lang="en-US"/>
          </a:p>
        </p:txBody>
      </p:sp>
    </p:spTree>
    <p:extLst>
      <p:ext uri="{BB962C8B-B14F-4D97-AF65-F5344CB8AC3E}">
        <p14:creationId xmlns:p14="http://schemas.microsoft.com/office/powerpoint/2010/main" val="2599842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no… we didn’t actually do that. What we’ll really discuss </a:t>
            </a:r>
            <a:r>
              <a:rPr lang="en-US" smtClean="0"/>
              <a:t>today is how </a:t>
            </a:r>
            <a:r>
              <a:rPr lang="en-US" dirty="0" smtClean="0"/>
              <a:t>we</a:t>
            </a:r>
            <a:r>
              <a:rPr lang="en-US" baseline="0" dirty="0" smtClean="0"/>
              <a:t> evolved and continue to evolve the code.</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6</a:t>
            </a:fld>
            <a:endParaRPr lang="en-US"/>
          </a:p>
        </p:txBody>
      </p:sp>
    </p:spTree>
    <p:extLst>
      <p:ext uri="{BB962C8B-B14F-4D97-AF65-F5344CB8AC3E}">
        <p14:creationId xmlns:p14="http://schemas.microsoft.com/office/powerpoint/2010/main" val="19234805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a:t>
            </a:r>
            <a:r>
              <a:rPr lang="en-US" dirty="0" smtClean="0"/>
              <a:t>Joel on Software, said it wonderfully…</a:t>
            </a:r>
          </a:p>
          <a:p>
            <a:endParaRPr lang="en-US" dirty="0" smtClean="0"/>
          </a:p>
          <a:p>
            <a:r>
              <a:rPr lang="en-US" dirty="0" smtClean="0"/>
              <a:t>You give your competitors</a:t>
            </a:r>
            <a:r>
              <a:rPr lang="en-US" baseline="0" dirty="0" smtClean="0"/>
              <a:t> years head start on beating you, you have an opportunity cost, you have to still maintain the old product, you ship a minimally viable product – it’s not a wise idea to start from scratch.</a:t>
            </a:r>
          </a:p>
          <a:p>
            <a:endParaRPr lang="en-US" baseline="0" dirty="0" smtClean="0"/>
          </a:p>
          <a:p>
            <a:r>
              <a:rPr lang="en-US" baseline="0" dirty="0" smtClean="0"/>
              <a:t>Joel also writes about examples that include Netscape amongst others who have lost their competitive edge.</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7</a:t>
            </a:fld>
            <a:endParaRPr lang="en-US"/>
          </a:p>
        </p:txBody>
      </p:sp>
    </p:spTree>
    <p:extLst>
      <p:ext uri="{BB962C8B-B14F-4D97-AF65-F5344CB8AC3E}">
        <p14:creationId xmlns:p14="http://schemas.microsoft.com/office/powerpoint/2010/main" val="20450202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 we had good reasons why we wanted to scrap the whole thing…</a:t>
            </a:r>
            <a:r>
              <a:rPr lang="en-US" baseline="0" dirty="0" smtClean="0"/>
              <a:t> </a:t>
            </a:r>
          </a:p>
          <a:p>
            <a:pPr marL="171450" indent="-171450">
              <a:buFontTx/>
              <a:buChar char="-"/>
            </a:pPr>
            <a:r>
              <a:rPr lang="en-US" baseline="0" dirty="0" smtClean="0"/>
              <a:t>Arch Problems: make it hard to add new functionality, difficult to write tests for.</a:t>
            </a:r>
          </a:p>
          <a:p>
            <a:pPr marL="171450" indent="-171450">
              <a:buFontTx/>
              <a:buChar char="-"/>
            </a:pPr>
            <a:r>
              <a:rPr lang="en-US" baseline="0" dirty="0" smtClean="0"/>
              <a:t>Difficult to maintain: Legacy code has a lot of code that doesn’t conform to internal standards, code flow, or frameworks. The functional constraints unclear.</a:t>
            </a:r>
          </a:p>
          <a:p>
            <a:pPr marL="171450" indent="-171450">
              <a:buFontTx/>
              <a:buChar char="-"/>
            </a:pPr>
            <a:r>
              <a:rPr lang="en-US" baseline="0" dirty="0" smtClean="0"/>
              <a:t>The code is ugly and hard to read.</a:t>
            </a:r>
          </a:p>
          <a:p>
            <a:pPr marL="171450" indent="-171450">
              <a:buFontTx/>
              <a:buChar char="-"/>
            </a:pPr>
            <a:r>
              <a:rPr lang="en-US" baseline="0" dirty="0" smtClean="0"/>
              <a:t>Degrading performance is usually a another big trademark of legacy code</a:t>
            </a:r>
          </a:p>
          <a:p>
            <a:pPr marL="171450" indent="-171450">
              <a:buFontTx/>
              <a:buChar char="-"/>
            </a:pPr>
            <a:r>
              <a:rPr lang="en-US" baseline="0" dirty="0" smtClean="0"/>
              <a:t>Technical debt, a term we’re all familiar with, shows up in the form of difficulty in adding new functionality, performance, and maintenance.</a:t>
            </a:r>
          </a:p>
        </p:txBody>
      </p:sp>
      <p:sp>
        <p:nvSpPr>
          <p:cNvPr id="4" name="Slide Number Placeholder 3"/>
          <p:cNvSpPr>
            <a:spLocks noGrp="1"/>
          </p:cNvSpPr>
          <p:nvPr>
            <p:ph type="sldNum" sz="quarter" idx="10"/>
          </p:nvPr>
        </p:nvSpPr>
        <p:spPr/>
        <p:txBody>
          <a:bodyPr/>
          <a:lstStyle/>
          <a:p>
            <a:fld id="{F5C0C989-B97A-9644-AC2D-555C6BEDCC90}" type="slidenum">
              <a:rPr lang="en-US" smtClean="0"/>
              <a:t>8</a:t>
            </a:fld>
            <a:endParaRPr lang="en-US"/>
          </a:p>
        </p:txBody>
      </p:sp>
    </p:spTree>
    <p:extLst>
      <p:ext uri="{BB962C8B-B14F-4D97-AF65-F5344CB8AC3E}">
        <p14:creationId xmlns:p14="http://schemas.microsoft.com/office/powerpoint/2010/main" val="1674462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to give you an idea of what we’re dealing with, the monitoring subsystem is the oldest piece of code on the device, and because other frameworks have outpaced in development</a:t>
            </a:r>
            <a:r>
              <a:rPr lang="en-US" baseline="0" dirty="0" smtClean="0"/>
              <a:t>, this code tended towards legacy over time. Custom code was built around to cope with new GUI frameworks and middleware frameworks, and so it became increasingly harder to maintain and add new features over time. &lt;more below&gt;</a:t>
            </a:r>
          </a:p>
          <a:p>
            <a:endParaRPr lang="en-US" baseline="0" dirty="0" smtClean="0"/>
          </a:p>
          <a:p>
            <a:r>
              <a:rPr lang="en-US" baseline="0" dirty="0" smtClean="0"/>
              <a:t>30,000 is a lot of lines of code for such a subsystem, but I should point out that 35% of the code or more just deals with the custom code to fit legacy code into more modern code, and is not actually code that implements the system. &lt;more below&gt;</a:t>
            </a:r>
          </a:p>
          <a:p>
            <a:endParaRPr lang="en-US" baseline="0" dirty="0" smtClean="0"/>
          </a:p>
          <a:p>
            <a:r>
              <a:rPr lang="en-US" baseline="0" dirty="0" smtClean="0"/>
              <a:t>Another aspect not listed here was that it was originally written in C, &lt;&gt; and then some developers came in, added some C++, and left </a:t>
            </a:r>
            <a:r>
              <a:rPr lang="en-US" b="1" baseline="0" dirty="0" smtClean="0"/>
              <a:t>fast</a:t>
            </a:r>
            <a:r>
              <a:rPr lang="en-US" baseline="0" dirty="0" smtClean="0"/>
              <a:t> before they could be tagged as a subject matter expert. Then somebody else would come in, add some different style of C++ on top of it. Reading the code, you can see this archeology, and it takes too long to understand and competently maintain.</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9</a:t>
            </a:fld>
            <a:endParaRPr lang="en-US"/>
          </a:p>
        </p:txBody>
      </p:sp>
    </p:spTree>
    <p:extLst>
      <p:ext uri="{BB962C8B-B14F-4D97-AF65-F5344CB8AC3E}">
        <p14:creationId xmlns:p14="http://schemas.microsoft.com/office/powerpoint/2010/main" val="5587996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can’t scrap the entire subsystem, so what can we do? We sell the long term vision in pieces, and productize it for our customers.</a:t>
            </a:r>
            <a:r>
              <a:rPr lang="en-US" baseline="0" dirty="0" smtClean="0"/>
              <a:t> That way, we evolve the code in pieces while still making forward progress in the product.</a:t>
            </a:r>
          </a:p>
          <a:p>
            <a:endParaRPr lang="en-US" baseline="0" dirty="0" smtClean="0"/>
          </a:p>
          <a:p>
            <a:r>
              <a:rPr lang="en-US" baseline="0" dirty="0" smtClean="0"/>
              <a:t>In addition to just the code, we also think about other </a:t>
            </a:r>
            <a:r>
              <a:rPr lang="en-US" baseline="0" dirty="0" err="1" smtClean="0"/>
              <a:t>tangentials</a:t>
            </a:r>
            <a:r>
              <a:rPr lang="en-US" baseline="0" dirty="0" smtClean="0"/>
              <a:t>, such as process, testing, and code reviews.</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10</a:t>
            </a:fld>
            <a:endParaRPr lang="en-US"/>
          </a:p>
        </p:txBody>
      </p:sp>
    </p:spTree>
    <p:extLst>
      <p:ext uri="{BB962C8B-B14F-4D97-AF65-F5344CB8AC3E}">
        <p14:creationId xmlns:p14="http://schemas.microsoft.com/office/powerpoint/2010/main" val="17897871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look at some </a:t>
            </a:r>
            <a:r>
              <a:rPr lang="en-US" b="1" dirty="0" smtClean="0"/>
              <a:t>hypothetical</a:t>
            </a:r>
            <a:r>
              <a:rPr lang="en-US" dirty="0" smtClean="0"/>
              <a:t> code.</a:t>
            </a:r>
            <a:r>
              <a:rPr lang="en-US" baseline="0" dirty="0" smtClean="0"/>
              <a:t> </a:t>
            </a:r>
          </a:p>
          <a:p>
            <a:endParaRPr lang="en-US" dirty="0" smtClean="0"/>
          </a:p>
          <a:p>
            <a:r>
              <a:rPr lang="en-US" dirty="0" smtClean="0"/>
              <a:t>Following the metaphor, the subsystem was originally written in C so here I have a </a:t>
            </a:r>
            <a:r>
              <a:rPr lang="en-US" dirty="0" err="1" smtClean="0"/>
              <a:t>struct</a:t>
            </a:r>
            <a:r>
              <a:rPr lang="en-US" dirty="0" smtClean="0"/>
              <a:t> that represents</a:t>
            </a:r>
            <a:r>
              <a:rPr lang="en-US" baseline="0" dirty="0" smtClean="0"/>
              <a:t> a monitor. </a:t>
            </a:r>
          </a:p>
          <a:p>
            <a:pPr marL="171450" indent="-171450">
              <a:buFontTx/>
              <a:buChar char="-"/>
            </a:pPr>
            <a:r>
              <a:rPr lang="en-US" baseline="0" dirty="0" smtClean="0"/>
              <a:t>At one point it was fine, suitable for requirements at the time, supporting and describing the basis for 2 maybe 5 protocols, and it had only a handful data members. </a:t>
            </a:r>
          </a:p>
          <a:p>
            <a:pPr marL="171450" indent="-171450">
              <a:buFontTx/>
              <a:buChar char="-"/>
            </a:pPr>
            <a:r>
              <a:rPr lang="en-US" baseline="0" dirty="0" smtClean="0"/>
              <a:t>Each instance of this structure is passed by reference around some C functions, traversing through a tree-like decision tree with the tag dispatching it down certain branches, </a:t>
            </a:r>
          </a:p>
          <a:p>
            <a:pPr marL="171450" indent="-171450">
              <a:buFontTx/>
              <a:buChar char="-"/>
            </a:pPr>
            <a:r>
              <a:rPr lang="en-US" baseline="0" dirty="0" smtClean="0"/>
              <a:t>It does its thing, saves some important state, like up/down/pending, the implementation of the protocol through send/</a:t>
            </a:r>
            <a:r>
              <a:rPr lang="en-US" baseline="0" dirty="0" err="1" smtClean="0"/>
              <a:t>recv</a:t>
            </a:r>
            <a:r>
              <a:rPr lang="en-US" baseline="0" dirty="0" smtClean="0"/>
              <a:t>, storing the file descriptor during runtime.</a:t>
            </a:r>
            <a:endParaRPr lang="en-US" dirty="0"/>
          </a:p>
        </p:txBody>
      </p:sp>
      <p:sp>
        <p:nvSpPr>
          <p:cNvPr id="4" name="Slide Number Placeholder 3"/>
          <p:cNvSpPr>
            <a:spLocks noGrp="1"/>
          </p:cNvSpPr>
          <p:nvPr>
            <p:ph type="sldNum" sz="quarter" idx="10"/>
          </p:nvPr>
        </p:nvSpPr>
        <p:spPr/>
        <p:txBody>
          <a:bodyPr/>
          <a:lstStyle/>
          <a:p>
            <a:fld id="{F5C0C989-B97A-9644-AC2D-555C6BEDCC90}" type="slidenum">
              <a:rPr lang="en-US" smtClean="0"/>
              <a:t>11</a:t>
            </a:fld>
            <a:endParaRPr lang="en-US"/>
          </a:p>
        </p:txBody>
      </p:sp>
    </p:spTree>
    <p:extLst>
      <p:ext uri="{BB962C8B-B14F-4D97-AF65-F5344CB8AC3E}">
        <p14:creationId xmlns:p14="http://schemas.microsoft.com/office/powerpoint/2010/main" val="3620089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E6269F9-31DD-4929-8677-2A91D99C97AC}" type="datetimeFigureOut">
              <a:rPr lang="en-US" smtClean="0"/>
              <a:t>9/25/15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459795D-E183-4EC6-91AC-AFF26BB5062D}" type="slidenum">
              <a:rPr lang="en-US" smtClean="0"/>
              <a:t>‹#›</a:t>
            </a:fld>
            <a:endParaRPr lang="en-US"/>
          </a:p>
        </p:txBody>
      </p:sp>
    </p:spTree>
    <p:extLst>
      <p:ext uri="{BB962C8B-B14F-4D97-AF65-F5344CB8AC3E}">
        <p14:creationId xmlns:p14="http://schemas.microsoft.com/office/powerpoint/2010/main" val="2428305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6269F9-31DD-4929-8677-2A91D99C97AC}" type="datetimeFigureOut">
              <a:rPr lang="en-US" smtClean="0"/>
              <a:t>9/25/15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459795D-E183-4EC6-91AC-AFF26BB5062D}" type="slidenum">
              <a:rPr lang="en-US" smtClean="0"/>
              <a:t>‹#›</a:t>
            </a:fld>
            <a:endParaRPr lang="en-US"/>
          </a:p>
        </p:txBody>
      </p:sp>
    </p:spTree>
    <p:extLst>
      <p:ext uri="{BB962C8B-B14F-4D97-AF65-F5344CB8AC3E}">
        <p14:creationId xmlns:p14="http://schemas.microsoft.com/office/powerpoint/2010/main" val="11915087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6269F9-31DD-4929-8677-2A91D99C97AC}" type="datetimeFigureOut">
              <a:rPr lang="en-US" smtClean="0"/>
              <a:t>9/25/15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459795D-E183-4EC6-91AC-AFF26BB5062D}" type="slidenum">
              <a:rPr lang="en-US" smtClean="0"/>
              <a:t>‹#›</a:t>
            </a:fld>
            <a:endParaRPr lang="en-US"/>
          </a:p>
        </p:txBody>
      </p:sp>
    </p:spTree>
    <p:extLst>
      <p:ext uri="{BB962C8B-B14F-4D97-AF65-F5344CB8AC3E}">
        <p14:creationId xmlns:p14="http://schemas.microsoft.com/office/powerpoint/2010/main" val="28424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6269F9-31DD-4929-8677-2A91D99C97AC}" type="datetimeFigureOut">
              <a:rPr lang="en-US" smtClean="0"/>
              <a:t>9/25/15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459795D-E183-4EC6-91AC-AFF26BB5062D}" type="slidenum">
              <a:rPr lang="en-US" smtClean="0"/>
              <a:t>‹#›</a:t>
            </a:fld>
            <a:endParaRPr lang="en-US"/>
          </a:p>
        </p:txBody>
      </p:sp>
    </p:spTree>
    <p:extLst>
      <p:ext uri="{BB962C8B-B14F-4D97-AF65-F5344CB8AC3E}">
        <p14:creationId xmlns:p14="http://schemas.microsoft.com/office/powerpoint/2010/main" val="39060102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E6269F9-31DD-4929-8677-2A91D99C97AC}" type="datetimeFigureOut">
              <a:rPr lang="en-US" smtClean="0"/>
              <a:t>9/25/15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459795D-E183-4EC6-91AC-AFF26BB5062D}" type="slidenum">
              <a:rPr lang="en-US" smtClean="0"/>
              <a:t>‹#›</a:t>
            </a:fld>
            <a:endParaRPr lang="en-US"/>
          </a:p>
        </p:txBody>
      </p:sp>
    </p:spTree>
    <p:extLst>
      <p:ext uri="{BB962C8B-B14F-4D97-AF65-F5344CB8AC3E}">
        <p14:creationId xmlns:p14="http://schemas.microsoft.com/office/powerpoint/2010/main" val="3012988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E6269F9-31DD-4929-8677-2A91D99C97AC}" type="datetimeFigureOut">
              <a:rPr lang="en-US" smtClean="0"/>
              <a:t>9/25/15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1459795D-E183-4EC6-91AC-AFF26BB5062D}" type="slidenum">
              <a:rPr lang="en-US" smtClean="0"/>
              <a:t>‹#›</a:t>
            </a:fld>
            <a:endParaRPr lang="en-US"/>
          </a:p>
        </p:txBody>
      </p:sp>
    </p:spTree>
    <p:extLst>
      <p:ext uri="{BB962C8B-B14F-4D97-AF65-F5344CB8AC3E}">
        <p14:creationId xmlns:p14="http://schemas.microsoft.com/office/powerpoint/2010/main" val="1492478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E6269F9-31DD-4929-8677-2A91D99C97AC}" type="datetimeFigureOut">
              <a:rPr lang="en-US" smtClean="0"/>
              <a:t>9/25/15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1459795D-E183-4EC6-91AC-AFF26BB5062D}" type="slidenum">
              <a:rPr lang="en-US" smtClean="0"/>
              <a:t>‹#›</a:t>
            </a:fld>
            <a:endParaRPr lang="en-US"/>
          </a:p>
        </p:txBody>
      </p:sp>
    </p:spTree>
    <p:extLst>
      <p:ext uri="{BB962C8B-B14F-4D97-AF65-F5344CB8AC3E}">
        <p14:creationId xmlns:p14="http://schemas.microsoft.com/office/powerpoint/2010/main" val="3227825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E6269F9-31DD-4929-8677-2A91D99C97AC}" type="datetimeFigureOut">
              <a:rPr lang="en-US" smtClean="0"/>
              <a:t>9/25/15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1459795D-E183-4EC6-91AC-AFF26BB5062D}" type="slidenum">
              <a:rPr lang="en-US" smtClean="0"/>
              <a:t>‹#›</a:t>
            </a:fld>
            <a:endParaRPr lang="en-US"/>
          </a:p>
        </p:txBody>
      </p:sp>
    </p:spTree>
    <p:extLst>
      <p:ext uri="{BB962C8B-B14F-4D97-AF65-F5344CB8AC3E}">
        <p14:creationId xmlns:p14="http://schemas.microsoft.com/office/powerpoint/2010/main" val="2172543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6269F9-31DD-4929-8677-2A91D99C97AC}" type="datetimeFigureOut">
              <a:rPr lang="en-US" smtClean="0"/>
              <a:t>9/25/15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1459795D-E183-4EC6-91AC-AFF26BB5062D}" type="slidenum">
              <a:rPr lang="en-US" smtClean="0"/>
              <a:t>‹#›</a:t>
            </a:fld>
            <a:endParaRPr lang="en-US"/>
          </a:p>
        </p:txBody>
      </p:sp>
    </p:spTree>
    <p:extLst>
      <p:ext uri="{BB962C8B-B14F-4D97-AF65-F5344CB8AC3E}">
        <p14:creationId xmlns:p14="http://schemas.microsoft.com/office/powerpoint/2010/main" val="1711533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6269F9-31DD-4929-8677-2A91D99C97AC}" type="datetimeFigureOut">
              <a:rPr lang="en-US" smtClean="0"/>
              <a:t>9/25/15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1459795D-E183-4EC6-91AC-AFF26BB5062D}" type="slidenum">
              <a:rPr lang="en-US" smtClean="0"/>
              <a:t>‹#›</a:t>
            </a:fld>
            <a:endParaRPr lang="en-US"/>
          </a:p>
        </p:txBody>
      </p:sp>
    </p:spTree>
    <p:extLst>
      <p:ext uri="{BB962C8B-B14F-4D97-AF65-F5344CB8AC3E}">
        <p14:creationId xmlns:p14="http://schemas.microsoft.com/office/powerpoint/2010/main" val="1090921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6269F9-31DD-4929-8677-2A91D99C97AC}" type="datetimeFigureOut">
              <a:rPr lang="en-US" smtClean="0"/>
              <a:t>9/25/15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1459795D-E183-4EC6-91AC-AFF26BB5062D}" type="slidenum">
              <a:rPr lang="en-US" smtClean="0"/>
              <a:t>‹#›</a:t>
            </a:fld>
            <a:endParaRPr lang="en-US"/>
          </a:p>
        </p:txBody>
      </p:sp>
    </p:spTree>
    <p:extLst>
      <p:ext uri="{BB962C8B-B14F-4D97-AF65-F5344CB8AC3E}">
        <p14:creationId xmlns:p14="http://schemas.microsoft.com/office/powerpoint/2010/main" val="340725786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6269F9-31DD-4929-8677-2A91D99C97AC}" type="datetimeFigureOut">
              <a:rPr lang="en-US" smtClean="0"/>
              <a:t>9/25/15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8" name="Rectangle 7"/>
          <p:cNvSpPr/>
          <p:nvPr userDrawn="1"/>
        </p:nvSpPr>
        <p:spPr>
          <a:xfrm>
            <a:off x="0" y="0"/>
            <a:ext cx="9144000" cy="415925"/>
          </a:xfrm>
          <a:prstGeom prst="rect">
            <a:avLst/>
          </a:prstGeom>
          <a:gradFill flip="none" rotWithShape="1">
            <a:gsLst>
              <a:gs pos="34000">
                <a:srgbClr val="A5072B"/>
              </a:gs>
              <a:gs pos="100000">
                <a:srgbClr val="FFFFFF"/>
              </a:gs>
            </a:gsLst>
            <a:lin ang="54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defRPr/>
            </a:pPr>
            <a:endParaRPr lang="en-US"/>
          </a:p>
        </p:txBody>
      </p:sp>
      <p:cxnSp>
        <p:nvCxnSpPr>
          <p:cNvPr id="9" name="Straight Connector 8"/>
          <p:cNvCxnSpPr/>
          <p:nvPr userDrawn="1"/>
        </p:nvCxnSpPr>
        <p:spPr>
          <a:xfrm rot="5400000">
            <a:off x="402431" y="207169"/>
            <a:ext cx="415925" cy="1588"/>
          </a:xfrm>
          <a:prstGeom prst="line">
            <a:avLst/>
          </a:prstGeom>
          <a:ln w="9525" cap="flat" cmpd="sng" algn="ctr">
            <a:solidFill>
              <a:schemeClr val="bg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 name="Text Box 9"/>
          <p:cNvSpPr txBox="1">
            <a:spLocks noChangeArrowheads="1"/>
          </p:cNvSpPr>
          <p:nvPr userDrawn="1"/>
        </p:nvSpPr>
        <p:spPr bwMode="auto">
          <a:xfrm>
            <a:off x="8629650" y="30163"/>
            <a:ext cx="381000" cy="261937"/>
          </a:xfrm>
          <a:prstGeom prst="rect">
            <a:avLst/>
          </a:prstGeom>
          <a:noFill/>
          <a:ln w="9525">
            <a:noFill/>
            <a:miter lim="800000"/>
            <a:headEnd/>
            <a:tailEnd/>
          </a:ln>
          <a:effectLst/>
        </p:spPr>
        <p:txBody>
          <a:bodyPr>
            <a:spAutoFit/>
          </a:bodyPr>
          <a:lstStyle/>
          <a:p>
            <a:pPr algn="r"/>
            <a:fld id="{C41D87F5-9C40-4A4E-BFED-EE2D6014E05B}" type="slidenum">
              <a:rPr lang="en-US" sz="1100">
                <a:solidFill>
                  <a:schemeClr val="bg1"/>
                </a:solidFill>
                <a:latin typeface="Arial" pitchFamily="34" charset="0"/>
                <a:cs typeface="Arial" pitchFamily="34" charset="0"/>
              </a:rPr>
              <a:pPr algn="r"/>
              <a:t>‹#›</a:t>
            </a:fld>
            <a:endParaRPr lang="en-US" sz="1100">
              <a:solidFill>
                <a:schemeClr val="bg1"/>
              </a:solidFill>
              <a:latin typeface="Arial" pitchFamily="34" charset="0"/>
              <a:cs typeface="Arial" pitchFamily="34" charset="0"/>
            </a:endParaRPr>
          </a:p>
        </p:txBody>
      </p:sp>
      <p:cxnSp>
        <p:nvCxnSpPr>
          <p:cNvPr id="11" name="Straight Connector 10"/>
          <p:cNvCxnSpPr/>
          <p:nvPr userDrawn="1"/>
        </p:nvCxnSpPr>
        <p:spPr>
          <a:xfrm rot="10800000" flipH="1">
            <a:off x="0" y="304801"/>
            <a:ext cx="9144000" cy="1587"/>
          </a:xfrm>
          <a:prstGeom prst="line">
            <a:avLst/>
          </a:prstGeom>
          <a:ln w="22225" cap="flat" cmpd="sng" algn="ctr">
            <a:solidFill>
              <a:srgbClr val="F7B23D"/>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2" name="Picture 11" descr="F5_logo.jpg"/>
          <p:cNvPicPr>
            <a:picLocks noChangeAspect="1"/>
          </p:cNvPicPr>
          <p:nvPr userDrawn="1"/>
        </p:nvPicPr>
        <p:blipFill>
          <a:blip r:embed="rId13" cstate="print"/>
          <a:srcRect/>
          <a:stretch>
            <a:fillRect/>
          </a:stretch>
        </p:blipFill>
        <p:spPr bwMode="auto">
          <a:xfrm>
            <a:off x="7010400" y="6248400"/>
            <a:ext cx="477838" cy="477838"/>
          </a:xfrm>
          <a:prstGeom prst="rect">
            <a:avLst/>
          </a:prstGeom>
          <a:noFill/>
          <a:ln w="9525">
            <a:noFill/>
            <a:miter lim="800000"/>
            <a:headEnd/>
            <a:tailEnd/>
          </a:ln>
        </p:spPr>
      </p:pic>
      <p:sp>
        <p:nvSpPr>
          <p:cNvPr id="13" name="TextBox 12"/>
          <p:cNvSpPr txBox="1"/>
          <p:nvPr userDrawn="1"/>
        </p:nvSpPr>
        <p:spPr>
          <a:xfrm>
            <a:off x="7467600" y="6248400"/>
            <a:ext cx="1454244" cy="461665"/>
          </a:xfrm>
          <a:prstGeom prst="rect">
            <a:avLst/>
          </a:prstGeom>
          <a:noFill/>
        </p:spPr>
        <p:txBody>
          <a:bodyPr wrap="none" rtlCol="0">
            <a:spAutoFit/>
          </a:bodyPr>
          <a:lstStyle/>
          <a:p>
            <a:r>
              <a:rPr lang="en-US" sz="1200" dirty="0" smtClean="0">
                <a:solidFill>
                  <a:schemeClr val="bg1">
                    <a:lumMod val="65000"/>
                  </a:schemeClr>
                </a:solidFill>
              </a:rPr>
              <a:t>Applications</a:t>
            </a:r>
          </a:p>
          <a:p>
            <a:r>
              <a:rPr lang="en-US" sz="1200" dirty="0" smtClean="0">
                <a:solidFill>
                  <a:schemeClr val="bg1">
                    <a:lumMod val="65000"/>
                  </a:schemeClr>
                </a:solidFill>
              </a:rPr>
              <a:t>Without</a:t>
            </a:r>
            <a:r>
              <a:rPr lang="en-US" sz="1200" baseline="0" dirty="0" smtClean="0">
                <a:solidFill>
                  <a:schemeClr val="bg1">
                    <a:lumMod val="65000"/>
                  </a:schemeClr>
                </a:solidFill>
              </a:rPr>
              <a:t> Constraints</a:t>
            </a:r>
            <a:endParaRPr lang="en-US" sz="1200" dirty="0">
              <a:solidFill>
                <a:schemeClr val="bg1">
                  <a:lumMod val="65000"/>
                </a:schemeClr>
              </a:solidFill>
            </a:endParaRPr>
          </a:p>
        </p:txBody>
      </p:sp>
    </p:spTree>
    <p:extLst>
      <p:ext uri="{BB962C8B-B14F-4D97-AF65-F5344CB8AC3E}">
        <p14:creationId xmlns:p14="http://schemas.microsoft.com/office/powerpoint/2010/main" val="216008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Evolving Legacy </a:t>
            </a:r>
            <a:r>
              <a:rPr lang="en-US" dirty="0"/>
              <a:t>C</a:t>
            </a:r>
            <a:r>
              <a:rPr lang="en-US" dirty="0" smtClean="0"/>
              <a:t>ode</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1851800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a:t>
            </a:r>
            <a:endParaRPr lang="en-US" dirty="0"/>
          </a:p>
        </p:txBody>
      </p:sp>
      <p:sp>
        <p:nvSpPr>
          <p:cNvPr id="3" name="Content Placeholder 2"/>
          <p:cNvSpPr>
            <a:spLocks noGrp="1"/>
          </p:cNvSpPr>
          <p:nvPr>
            <p:ph idx="1"/>
          </p:nvPr>
        </p:nvSpPr>
        <p:spPr/>
        <p:txBody>
          <a:bodyPr/>
          <a:lstStyle/>
          <a:p>
            <a:r>
              <a:rPr lang="en-US" dirty="0" smtClean="0"/>
              <a:t>Sell the long term vision in pieces</a:t>
            </a:r>
          </a:p>
          <a:p>
            <a:r>
              <a:rPr lang="en-US" dirty="0" smtClean="0"/>
              <a:t>Evaluate for components of work</a:t>
            </a:r>
          </a:p>
          <a:p>
            <a:r>
              <a:rPr lang="en-US" dirty="0" smtClean="0"/>
              <a:t>Attach business value to each item</a:t>
            </a:r>
          </a:p>
          <a:p>
            <a:endParaRPr lang="en-US" dirty="0"/>
          </a:p>
        </p:txBody>
      </p:sp>
    </p:spTree>
    <p:extLst>
      <p:ext uri="{BB962C8B-B14F-4D97-AF65-F5344CB8AC3E}">
        <p14:creationId xmlns:p14="http://schemas.microsoft.com/office/powerpoint/2010/main" val="135860361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1: Data Structures</a:t>
            </a:r>
            <a:endParaRPr lang="en-US" dirty="0"/>
          </a:p>
        </p:txBody>
      </p:sp>
      <p:sp>
        <p:nvSpPr>
          <p:cNvPr id="3" name="Content Placeholder 2"/>
          <p:cNvSpPr>
            <a:spLocks noGrp="1"/>
          </p:cNvSpPr>
          <p:nvPr>
            <p:ph idx="1"/>
          </p:nvPr>
        </p:nvSpPr>
        <p:spPr/>
        <p:txBody>
          <a:bodyPr/>
          <a:lstStyle/>
          <a:p>
            <a:pPr marL="0" indent="0">
              <a:buNone/>
            </a:pPr>
            <a:r>
              <a:rPr lang="en-US" dirty="0" err="1"/>
              <a:t>s</a:t>
            </a:r>
            <a:r>
              <a:rPr lang="en-US" dirty="0" err="1" smtClean="0"/>
              <a:t>truct</a:t>
            </a:r>
            <a:r>
              <a:rPr lang="en-US" dirty="0" smtClean="0"/>
              <a:t> monitor {</a:t>
            </a:r>
          </a:p>
          <a:p>
            <a:pPr marL="0" indent="0">
              <a:buNone/>
            </a:pPr>
            <a:r>
              <a:rPr lang="en-US" dirty="0" smtClean="0"/>
              <a:t>    </a:t>
            </a:r>
            <a:r>
              <a:rPr lang="en-US" dirty="0" err="1" smtClean="0"/>
              <a:t>int</a:t>
            </a:r>
            <a:r>
              <a:rPr lang="en-US" dirty="0" smtClean="0"/>
              <a:t> </a:t>
            </a:r>
            <a:r>
              <a:rPr lang="en-US" dirty="0" err="1" smtClean="0"/>
              <a:t>fd</a:t>
            </a:r>
            <a:r>
              <a:rPr lang="en-US" dirty="0" smtClean="0"/>
              <a:t>;</a:t>
            </a:r>
          </a:p>
          <a:p>
            <a:pPr marL="0" indent="0">
              <a:buNone/>
            </a:pPr>
            <a:r>
              <a:rPr lang="en-US" dirty="0"/>
              <a:t> </a:t>
            </a:r>
            <a:r>
              <a:rPr lang="en-US" dirty="0" smtClean="0"/>
              <a:t>   </a:t>
            </a:r>
            <a:r>
              <a:rPr lang="en-US" dirty="0" err="1" smtClean="0"/>
              <a:t>monitor_type</a:t>
            </a:r>
            <a:r>
              <a:rPr lang="en-US" dirty="0" smtClean="0"/>
              <a:t> type;</a:t>
            </a:r>
          </a:p>
          <a:p>
            <a:pPr marL="0" indent="0">
              <a:buNone/>
            </a:pPr>
            <a:r>
              <a:rPr lang="en-US" dirty="0"/>
              <a:t> </a:t>
            </a:r>
            <a:r>
              <a:rPr lang="en-US" dirty="0" smtClean="0"/>
              <a:t>   </a:t>
            </a:r>
            <a:r>
              <a:rPr lang="en-US" dirty="0" err="1" smtClean="0"/>
              <a:t>int</a:t>
            </a:r>
            <a:r>
              <a:rPr lang="en-US" dirty="0" smtClean="0"/>
              <a:t> (void *) send();</a:t>
            </a:r>
          </a:p>
          <a:p>
            <a:pPr marL="0" indent="0">
              <a:buNone/>
            </a:pPr>
            <a:r>
              <a:rPr lang="en-US" dirty="0"/>
              <a:t> </a:t>
            </a:r>
            <a:r>
              <a:rPr lang="en-US" dirty="0" smtClean="0"/>
              <a:t>   </a:t>
            </a:r>
            <a:r>
              <a:rPr lang="en-US" dirty="0" err="1" smtClean="0"/>
              <a:t>int</a:t>
            </a:r>
            <a:r>
              <a:rPr lang="en-US" dirty="0" smtClean="0"/>
              <a:t> (void *) </a:t>
            </a:r>
            <a:r>
              <a:rPr lang="en-US" dirty="0" err="1" smtClean="0"/>
              <a:t>recv</a:t>
            </a:r>
            <a:r>
              <a:rPr lang="en-US" dirty="0" smtClean="0"/>
              <a:t>();</a:t>
            </a:r>
          </a:p>
          <a:p>
            <a:pPr marL="0" indent="0">
              <a:buNone/>
            </a:pPr>
            <a:r>
              <a:rPr lang="en-US" dirty="0"/>
              <a:t> </a:t>
            </a:r>
            <a:r>
              <a:rPr lang="en-US" dirty="0" smtClean="0"/>
              <a:t>   </a:t>
            </a:r>
            <a:r>
              <a:rPr lang="en-US" dirty="0" err="1" smtClean="0"/>
              <a:t>int</a:t>
            </a:r>
            <a:r>
              <a:rPr lang="en-US" dirty="0" smtClean="0"/>
              <a:t> state;</a:t>
            </a:r>
            <a:endParaRPr lang="en-US" dirty="0"/>
          </a:p>
          <a:p>
            <a:pPr marL="0" indent="0">
              <a:buNone/>
            </a:pPr>
            <a:r>
              <a:rPr lang="en-US" dirty="0" smtClean="0"/>
              <a:t>};</a:t>
            </a:r>
            <a:endParaRPr lang="en-US" dirty="0"/>
          </a:p>
        </p:txBody>
      </p:sp>
    </p:spTree>
    <p:extLst>
      <p:ext uri="{BB962C8B-B14F-4D97-AF65-F5344CB8AC3E}">
        <p14:creationId xmlns:p14="http://schemas.microsoft.com/office/powerpoint/2010/main" val="290831630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1: Data Structures</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err="1"/>
              <a:t>s</a:t>
            </a:r>
            <a:r>
              <a:rPr lang="en-US" dirty="0" err="1" smtClean="0"/>
              <a:t>truct</a:t>
            </a:r>
            <a:r>
              <a:rPr lang="en-US" dirty="0" smtClean="0"/>
              <a:t> monitor {</a:t>
            </a:r>
          </a:p>
          <a:p>
            <a:pPr marL="0" indent="0">
              <a:buNone/>
            </a:pPr>
            <a:r>
              <a:rPr lang="en-US" dirty="0"/>
              <a:t> </a:t>
            </a:r>
            <a:r>
              <a:rPr lang="en-US" dirty="0" smtClean="0"/>
              <a:t>   </a:t>
            </a:r>
            <a:r>
              <a:rPr lang="en-US" dirty="0" err="1" smtClean="0"/>
              <a:t>int</a:t>
            </a:r>
            <a:r>
              <a:rPr lang="en-US" dirty="0" smtClean="0"/>
              <a:t> </a:t>
            </a:r>
            <a:r>
              <a:rPr lang="en-US" dirty="0" err="1"/>
              <a:t>fd</a:t>
            </a:r>
            <a:r>
              <a:rPr lang="en-US" dirty="0"/>
              <a:t>;</a:t>
            </a:r>
          </a:p>
          <a:p>
            <a:pPr marL="0" indent="0">
              <a:buNone/>
            </a:pPr>
            <a:r>
              <a:rPr lang="en-US" dirty="0"/>
              <a:t>    </a:t>
            </a:r>
            <a:r>
              <a:rPr lang="en-US" dirty="0" err="1"/>
              <a:t>monitor_type</a:t>
            </a:r>
            <a:r>
              <a:rPr lang="en-US" dirty="0"/>
              <a:t> type;</a:t>
            </a:r>
          </a:p>
          <a:p>
            <a:pPr marL="0" indent="0">
              <a:buNone/>
            </a:pPr>
            <a:r>
              <a:rPr lang="en-US" dirty="0"/>
              <a:t>    </a:t>
            </a:r>
            <a:r>
              <a:rPr lang="en-US" dirty="0" err="1"/>
              <a:t>int</a:t>
            </a:r>
            <a:r>
              <a:rPr lang="en-US" dirty="0"/>
              <a:t> (void *) send();</a:t>
            </a:r>
          </a:p>
          <a:p>
            <a:pPr marL="0" indent="0">
              <a:buNone/>
            </a:pPr>
            <a:r>
              <a:rPr lang="en-US" dirty="0"/>
              <a:t>    </a:t>
            </a:r>
            <a:r>
              <a:rPr lang="en-US" dirty="0" err="1"/>
              <a:t>int</a:t>
            </a:r>
            <a:r>
              <a:rPr lang="en-US" dirty="0"/>
              <a:t> (void *) </a:t>
            </a:r>
            <a:r>
              <a:rPr lang="en-US" dirty="0" err="1"/>
              <a:t>recv</a:t>
            </a:r>
            <a:r>
              <a:rPr lang="en-US" dirty="0"/>
              <a:t>();</a:t>
            </a:r>
          </a:p>
          <a:p>
            <a:pPr marL="0" indent="0">
              <a:buNone/>
            </a:pPr>
            <a:r>
              <a:rPr lang="en-US" dirty="0"/>
              <a:t>    </a:t>
            </a:r>
            <a:r>
              <a:rPr lang="en-US" dirty="0" err="1"/>
              <a:t>int</a:t>
            </a:r>
            <a:r>
              <a:rPr lang="en-US" dirty="0"/>
              <a:t> state</a:t>
            </a:r>
            <a:r>
              <a:rPr lang="en-US" dirty="0" smtClean="0"/>
              <a:t>;</a:t>
            </a:r>
          </a:p>
          <a:p>
            <a:pPr marL="0" indent="0">
              <a:buNone/>
            </a:pPr>
            <a:r>
              <a:rPr lang="en-US" dirty="0"/>
              <a:t> </a:t>
            </a:r>
            <a:r>
              <a:rPr lang="en-US" dirty="0" smtClean="0"/>
              <a:t>   // +200 data members!</a:t>
            </a:r>
            <a:endParaRPr lang="en-US" dirty="0"/>
          </a:p>
          <a:p>
            <a:pPr marL="0" indent="0">
              <a:buNone/>
            </a:pPr>
            <a:r>
              <a:rPr lang="en-US" dirty="0" smtClean="0"/>
              <a:t>};</a:t>
            </a:r>
            <a:endParaRPr lang="en-US" dirty="0"/>
          </a:p>
        </p:txBody>
      </p:sp>
    </p:spTree>
    <p:extLst>
      <p:ext uri="{BB962C8B-B14F-4D97-AF65-F5344CB8AC3E}">
        <p14:creationId xmlns:p14="http://schemas.microsoft.com/office/powerpoint/2010/main" val="207342885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a:t>
            </a:r>
            <a:endParaRPr lang="en-US" dirty="0"/>
          </a:p>
        </p:txBody>
      </p:sp>
      <p:sp>
        <p:nvSpPr>
          <p:cNvPr id="3" name="Content Placeholder 2"/>
          <p:cNvSpPr>
            <a:spLocks noGrp="1"/>
          </p:cNvSpPr>
          <p:nvPr>
            <p:ph idx="1"/>
          </p:nvPr>
        </p:nvSpPr>
        <p:spPr/>
        <p:txBody>
          <a:bodyPr/>
          <a:lstStyle/>
          <a:p>
            <a:r>
              <a:rPr lang="en-US" dirty="0" smtClean="0"/>
              <a:t>Option 1: Create an external system that makes it easier to add new items, bolted on the old framework</a:t>
            </a:r>
          </a:p>
          <a:p>
            <a:endParaRPr lang="en-US" dirty="0"/>
          </a:p>
          <a:p>
            <a:r>
              <a:rPr lang="en-US" dirty="0" smtClean="0"/>
              <a:t>Option 2: Change the data structure and use a prototype design pattern</a:t>
            </a:r>
            <a:endParaRPr lang="en-US" dirty="0"/>
          </a:p>
        </p:txBody>
      </p:sp>
    </p:spTree>
    <p:extLst>
      <p:ext uri="{BB962C8B-B14F-4D97-AF65-F5344CB8AC3E}">
        <p14:creationId xmlns:p14="http://schemas.microsoft.com/office/powerpoint/2010/main" val="234518736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1.b: Data Structures</a:t>
            </a:r>
            <a:endParaRPr lang="en-US" dirty="0"/>
          </a:p>
        </p:txBody>
      </p:sp>
      <p:sp>
        <p:nvSpPr>
          <p:cNvPr id="3" name="Content Placeholder 2"/>
          <p:cNvSpPr>
            <a:spLocks noGrp="1"/>
          </p:cNvSpPr>
          <p:nvPr>
            <p:ph idx="1"/>
          </p:nvPr>
        </p:nvSpPr>
        <p:spPr/>
        <p:txBody>
          <a:bodyPr/>
          <a:lstStyle/>
          <a:p>
            <a:r>
              <a:rPr lang="en-US" dirty="0" smtClean="0"/>
              <a:t>Prototype Design Pattern</a:t>
            </a:r>
          </a:p>
          <a:p>
            <a:pPr lvl="1"/>
            <a:r>
              <a:rPr lang="en-US" dirty="0" smtClean="0"/>
              <a:t>Separate configuration from behavior</a:t>
            </a:r>
          </a:p>
          <a:p>
            <a:pPr lvl="1"/>
            <a:r>
              <a:rPr lang="en-US" dirty="0" smtClean="0"/>
              <a:t>Abstract type for protocols</a:t>
            </a:r>
          </a:p>
          <a:p>
            <a:pPr lvl="1"/>
            <a:r>
              <a:rPr lang="en-US" dirty="0" smtClean="0"/>
              <a:t>Data specific to monitor type isolated from other types</a:t>
            </a:r>
            <a:endParaRPr lang="en-US" dirty="0"/>
          </a:p>
        </p:txBody>
      </p:sp>
    </p:spTree>
    <p:extLst>
      <p:ext uri="{BB962C8B-B14F-4D97-AF65-F5344CB8AC3E}">
        <p14:creationId xmlns:p14="http://schemas.microsoft.com/office/powerpoint/2010/main" val="37877391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2.c: Class Design</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t>class </a:t>
            </a:r>
            <a:r>
              <a:rPr lang="en-US" dirty="0" err="1" smtClean="0"/>
              <a:t>MonitorSubscriber</a:t>
            </a:r>
            <a:r>
              <a:rPr lang="en-US" dirty="0" smtClean="0"/>
              <a:t> {</a:t>
            </a:r>
          </a:p>
          <a:p>
            <a:pPr marL="0" indent="0">
              <a:buNone/>
            </a:pPr>
            <a:r>
              <a:rPr lang="en-US" dirty="0" smtClean="0"/>
              <a:t>public:</a:t>
            </a:r>
          </a:p>
          <a:p>
            <a:pPr marL="0" indent="0">
              <a:buNone/>
            </a:pPr>
            <a:r>
              <a:rPr lang="en-US" dirty="0" smtClean="0"/>
              <a:t>    </a:t>
            </a:r>
            <a:r>
              <a:rPr lang="en-US" dirty="0" err="1" smtClean="0"/>
              <a:t>int</a:t>
            </a:r>
            <a:r>
              <a:rPr lang="en-US" dirty="0" smtClean="0"/>
              <a:t> </a:t>
            </a:r>
            <a:r>
              <a:rPr lang="en-US" dirty="0" err="1" smtClean="0"/>
              <a:t>recv_msg</a:t>
            </a:r>
            <a:r>
              <a:rPr lang="en-US" dirty="0" smtClean="0"/>
              <a:t>(…);</a:t>
            </a:r>
          </a:p>
          <a:p>
            <a:pPr marL="0" indent="0">
              <a:buNone/>
            </a:pPr>
            <a:r>
              <a:rPr lang="en-US" dirty="0"/>
              <a:t> </a:t>
            </a:r>
            <a:r>
              <a:rPr lang="en-US" dirty="0" smtClean="0"/>
              <a:t>   map&lt;</a:t>
            </a:r>
            <a:r>
              <a:rPr lang="en-US" dirty="0" err="1" smtClean="0"/>
              <a:t>int</a:t>
            </a:r>
            <a:r>
              <a:rPr lang="en-US" dirty="0" smtClean="0"/>
              <a:t>&gt; </a:t>
            </a:r>
            <a:r>
              <a:rPr lang="en-US" dirty="0" err="1" smtClean="0"/>
              <a:t>routeDomains</a:t>
            </a:r>
            <a:r>
              <a:rPr lang="en-US" dirty="0" smtClean="0"/>
              <a:t>;</a:t>
            </a:r>
          </a:p>
          <a:p>
            <a:pPr marL="0" indent="0">
              <a:buNone/>
            </a:pPr>
            <a:r>
              <a:rPr lang="en-US" dirty="0"/>
              <a:t> </a:t>
            </a:r>
            <a:r>
              <a:rPr lang="en-US" dirty="0" smtClean="0"/>
              <a:t>   void distribute();</a:t>
            </a:r>
          </a:p>
          <a:p>
            <a:pPr marL="0" indent="0">
              <a:buNone/>
            </a:pPr>
            <a:r>
              <a:rPr lang="en-US" dirty="0"/>
              <a:t> </a:t>
            </a:r>
            <a:r>
              <a:rPr lang="en-US" dirty="0" smtClean="0"/>
              <a:t>   </a:t>
            </a:r>
            <a:r>
              <a:rPr lang="en-US" dirty="0" err="1" smtClean="0"/>
              <a:t>const</a:t>
            </a:r>
            <a:r>
              <a:rPr lang="en-US" dirty="0" smtClean="0"/>
              <a:t> char * </a:t>
            </a:r>
            <a:r>
              <a:rPr lang="en-US" dirty="0" err="1" smtClean="0"/>
              <a:t>get_hostname</a:t>
            </a:r>
            <a:r>
              <a:rPr lang="en-US" dirty="0" smtClean="0"/>
              <a:t>();</a:t>
            </a:r>
          </a:p>
          <a:p>
            <a:pPr marL="0" indent="0">
              <a:buNone/>
            </a:pPr>
            <a:r>
              <a:rPr lang="en-US" dirty="0"/>
              <a:t> </a:t>
            </a:r>
            <a:r>
              <a:rPr lang="en-US" dirty="0" smtClean="0"/>
              <a:t>   </a:t>
            </a:r>
            <a:r>
              <a:rPr lang="en-US" dirty="0" err="1" smtClean="0"/>
              <a:t>int</a:t>
            </a:r>
            <a:r>
              <a:rPr lang="en-US" dirty="0" smtClean="0"/>
              <a:t> </a:t>
            </a:r>
            <a:r>
              <a:rPr lang="en-US" dirty="0" err="1" smtClean="0"/>
              <a:t>set_status_change</a:t>
            </a:r>
            <a:r>
              <a:rPr lang="en-US" dirty="0" smtClean="0"/>
              <a:t>(…);</a:t>
            </a:r>
            <a:endParaRPr lang="en-US" dirty="0"/>
          </a:p>
          <a:p>
            <a:pPr marL="0" indent="0">
              <a:buNone/>
            </a:pPr>
            <a:r>
              <a:rPr lang="en-US" dirty="0" smtClean="0"/>
              <a:t>};</a:t>
            </a:r>
          </a:p>
          <a:p>
            <a:pPr marL="0" indent="0">
              <a:buNone/>
            </a:pPr>
            <a:endParaRPr lang="en-US" dirty="0" smtClean="0"/>
          </a:p>
          <a:p>
            <a:pPr marL="0" indent="0">
              <a:buNone/>
            </a:pPr>
            <a:r>
              <a:rPr lang="en-US" dirty="0" err="1" smtClean="0"/>
              <a:t>MonitorSubscriber</a:t>
            </a:r>
            <a:r>
              <a:rPr lang="en-US" dirty="0" smtClean="0"/>
              <a:t> </a:t>
            </a:r>
            <a:r>
              <a:rPr lang="en-US" dirty="0" err="1" smtClean="0"/>
              <a:t>g_MonitorMgr</a:t>
            </a:r>
            <a:r>
              <a:rPr lang="en-US" dirty="0" smtClean="0"/>
              <a:t>;</a:t>
            </a:r>
            <a:endParaRPr lang="en-US" dirty="0"/>
          </a:p>
          <a:p>
            <a:pPr marL="0" indent="0">
              <a:buNone/>
            </a:pPr>
            <a:r>
              <a:rPr lang="en-US" dirty="0" err="1" smtClean="0"/>
              <a:t>int</a:t>
            </a:r>
            <a:r>
              <a:rPr lang="en-US" dirty="0" smtClean="0"/>
              <a:t> </a:t>
            </a:r>
            <a:r>
              <a:rPr lang="en-US" dirty="0" err="1" smtClean="0"/>
              <a:t>send_messages</a:t>
            </a:r>
            <a:r>
              <a:rPr lang="en-US" dirty="0" smtClean="0"/>
              <a:t>(…);</a:t>
            </a:r>
            <a:endParaRPr lang="en-US" dirty="0"/>
          </a:p>
        </p:txBody>
      </p:sp>
    </p:spTree>
    <p:extLst>
      <p:ext uri="{BB962C8B-B14F-4D97-AF65-F5344CB8AC3E}">
        <p14:creationId xmlns:p14="http://schemas.microsoft.com/office/powerpoint/2010/main" val="1306856213"/>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 Performance</a:t>
            </a:r>
            <a:endParaRPr lang="en-US" dirty="0"/>
          </a:p>
        </p:txBody>
      </p:sp>
      <p:sp>
        <p:nvSpPr>
          <p:cNvPr id="3" name="Content Placeholder 2"/>
          <p:cNvSpPr>
            <a:spLocks noGrp="1"/>
          </p:cNvSpPr>
          <p:nvPr>
            <p:ph type="body" idx="1"/>
          </p:nvPr>
        </p:nvSpPr>
        <p:spPr/>
        <p:txBody>
          <a:bodyPr/>
          <a:lstStyle/>
          <a:p>
            <a:r>
              <a:rPr lang="en-US" dirty="0" smtClean="0"/>
              <a:t>Where are your biggest opportunities?</a:t>
            </a:r>
            <a:endParaRPr lang="en-US" dirty="0"/>
          </a:p>
        </p:txBody>
      </p:sp>
    </p:spTree>
    <p:extLst>
      <p:ext uri="{BB962C8B-B14F-4D97-AF65-F5344CB8AC3E}">
        <p14:creationId xmlns:p14="http://schemas.microsoft.com/office/powerpoint/2010/main" val="22343782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 Performance</a:t>
            </a:r>
            <a:endParaRPr lang="en-US" dirty="0"/>
          </a:p>
        </p:txBody>
      </p:sp>
      <p:sp>
        <p:nvSpPr>
          <p:cNvPr id="3" name="Content Placeholder 2"/>
          <p:cNvSpPr>
            <a:spLocks noGrp="1"/>
          </p:cNvSpPr>
          <p:nvPr>
            <p:ph idx="1"/>
          </p:nvPr>
        </p:nvSpPr>
        <p:spPr/>
        <p:txBody>
          <a:bodyPr/>
          <a:lstStyle/>
          <a:p>
            <a:r>
              <a:rPr lang="en-US" dirty="0" smtClean="0"/>
              <a:t>What is our performance?</a:t>
            </a:r>
          </a:p>
          <a:p>
            <a:r>
              <a:rPr lang="en-US" dirty="0" smtClean="0"/>
              <a:t>What are our limits?</a:t>
            </a:r>
          </a:p>
          <a:p>
            <a:r>
              <a:rPr lang="en-US" dirty="0" smtClean="0"/>
              <a:t>Maybe we should test and find out…</a:t>
            </a:r>
          </a:p>
        </p:txBody>
      </p:sp>
    </p:spTree>
    <p:extLst>
      <p:ext uri="{BB962C8B-B14F-4D97-AF65-F5344CB8AC3E}">
        <p14:creationId xmlns:p14="http://schemas.microsoft.com/office/powerpoint/2010/main" val="27997429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 Performance</a:t>
            </a:r>
            <a:endParaRPr lang="en-US" dirty="0"/>
          </a:p>
        </p:txBody>
      </p:sp>
      <p:sp>
        <p:nvSpPr>
          <p:cNvPr id="3" name="Content Placeholder 2"/>
          <p:cNvSpPr>
            <a:spLocks noGrp="1"/>
          </p:cNvSpPr>
          <p:nvPr>
            <p:ph idx="1"/>
          </p:nvPr>
        </p:nvSpPr>
        <p:spPr/>
        <p:txBody>
          <a:bodyPr/>
          <a:lstStyle/>
          <a:p>
            <a:r>
              <a:rPr lang="en-US" dirty="0" smtClean="0"/>
              <a:t>Limit the number of </a:t>
            </a:r>
            <a:r>
              <a:rPr lang="en-US" dirty="0" err="1" smtClean="0"/>
              <a:t>syscalls</a:t>
            </a:r>
            <a:endParaRPr lang="en-US" dirty="0" smtClean="0"/>
          </a:p>
          <a:p>
            <a:r>
              <a:rPr lang="en-US" dirty="0" smtClean="0"/>
              <a:t>List -&gt; Hash / Map</a:t>
            </a:r>
            <a:endParaRPr lang="en-US" dirty="0"/>
          </a:p>
        </p:txBody>
      </p:sp>
    </p:spTree>
    <p:extLst>
      <p:ext uri="{BB962C8B-B14F-4D97-AF65-F5344CB8AC3E}">
        <p14:creationId xmlns:p14="http://schemas.microsoft.com/office/powerpoint/2010/main" val="20613226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3810000" y="2819400"/>
            <a:ext cx="5181600" cy="3886200"/>
          </a:xfrm>
          <a:prstGeom prst="rect">
            <a:avLst/>
          </a:prstGeom>
        </p:spPr>
      </p:pic>
      <p:sp>
        <p:nvSpPr>
          <p:cNvPr id="2" name="Title 1"/>
          <p:cNvSpPr>
            <a:spLocks noGrp="1"/>
          </p:cNvSpPr>
          <p:nvPr>
            <p:ph type="title"/>
          </p:nvPr>
        </p:nvSpPr>
        <p:spPr/>
        <p:txBody>
          <a:bodyPr/>
          <a:lstStyle/>
          <a:p>
            <a:r>
              <a:rPr lang="en-US" dirty="0" smtClean="0"/>
              <a:t>Example 2: Performance</a:t>
            </a:r>
            <a:endParaRPr lang="en-US" dirty="0"/>
          </a:p>
        </p:txBody>
      </p:sp>
      <p:sp>
        <p:nvSpPr>
          <p:cNvPr id="3" name="Content Placeholder 2"/>
          <p:cNvSpPr>
            <a:spLocks noGrp="1"/>
          </p:cNvSpPr>
          <p:nvPr>
            <p:ph idx="1"/>
          </p:nvPr>
        </p:nvSpPr>
        <p:spPr/>
        <p:txBody>
          <a:bodyPr/>
          <a:lstStyle/>
          <a:p>
            <a:r>
              <a:rPr lang="en-US" dirty="0" smtClean="0"/>
              <a:t>From select() -&gt; </a:t>
            </a:r>
            <a:r>
              <a:rPr lang="en-US" dirty="0" err="1" smtClean="0"/>
              <a:t>epoll</a:t>
            </a:r>
            <a:r>
              <a:rPr lang="en-US" dirty="0" smtClean="0"/>
              <a:t>()</a:t>
            </a:r>
          </a:p>
          <a:p>
            <a:endParaRPr lang="en-US" dirty="0"/>
          </a:p>
          <a:p>
            <a:endParaRPr lang="en-US" dirty="0" smtClean="0"/>
          </a:p>
        </p:txBody>
      </p:sp>
      <p:graphicFrame>
        <p:nvGraphicFramePr>
          <p:cNvPr id="4" name="Table 3"/>
          <p:cNvGraphicFramePr>
            <a:graphicFrameLocks noGrp="1"/>
          </p:cNvGraphicFramePr>
          <p:nvPr>
            <p:extLst>
              <p:ext uri="{D42A27DB-BD31-4B8C-83A1-F6EECF244321}">
                <p14:modId xmlns:p14="http://schemas.microsoft.com/office/powerpoint/2010/main" val="1774497057"/>
              </p:ext>
            </p:extLst>
          </p:nvPr>
        </p:nvGraphicFramePr>
        <p:xfrm>
          <a:off x="533400" y="2209800"/>
          <a:ext cx="4191000" cy="1143000"/>
        </p:xfrm>
        <a:graphic>
          <a:graphicData uri="http://schemas.openxmlformats.org/drawingml/2006/table">
            <a:tbl>
              <a:tblPr firstRow="1" bandRow="1">
                <a:tableStyleId>{ED083AE6-46FA-4A59-8FB0-9F97EB10719F}</a:tableStyleId>
              </a:tblPr>
              <a:tblGrid>
                <a:gridCol w="2095500"/>
                <a:gridCol w="2095500"/>
              </a:tblGrid>
              <a:tr h="381000">
                <a:tc>
                  <a:txBody>
                    <a:bodyPr/>
                    <a:lstStyle/>
                    <a:p>
                      <a:r>
                        <a:rPr lang="en-US" dirty="0" smtClean="0"/>
                        <a:t>CPU</a:t>
                      </a:r>
                      <a:r>
                        <a:rPr lang="en-US" baseline="0" dirty="0" smtClean="0"/>
                        <a:t> Usage</a:t>
                      </a:r>
                      <a:endParaRPr lang="en-US" dirty="0"/>
                    </a:p>
                  </a:txBody>
                  <a:tcPr>
                    <a:solidFill>
                      <a:schemeClr val="bg1">
                        <a:lumMod val="95000"/>
                      </a:schemeClr>
                    </a:solidFill>
                  </a:tcPr>
                </a:tc>
                <a:tc>
                  <a:txBody>
                    <a:bodyPr/>
                    <a:lstStyle/>
                    <a:p>
                      <a:r>
                        <a:rPr lang="en-US" dirty="0" smtClean="0"/>
                        <a:t>15% improvement</a:t>
                      </a:r>
                      <a:endParaRPr lang="en-US" dirty="0"/>
                    </a:p>
                  </a:txBody>
                  <a:tcPr>
                    <a:solidFill>
                      <a:schemeClr val="bg1">
                        <a:lumMod val="95000"/>
                      </a:schemeClr>
                    </a:solidFill>
                  </a:tcPr>
                </a:tc>
              </a:tr>
              <a:tr h="381000">
                <a:tc>
                  <a:txBody>
                    <a:bodyPr/>
                    <a:lstStyle/>
                    <a:p>
                      <a:r>
                        <a:rPr lang="en-US" dirty="0" smtClean="0"/>
                        <a:t>HTTP/TCP monitor</a:t>
                      </a:r>
                      <a:endParaRPr lang="en-US" dirty="0"/>
                    </a:p>
                  </a:txBody>
                  <a:tcPr>
                    <a:solidFill>
                      <a:schemeClr val="bg1">
                        <a:lumMod val="95000"/>
                      </a:schemeClr>
                    </a:solidFill>
                  </a:tcPr>
                </a:tc>
                <a:tc>
                  <a:txBody>
                    <a:bodyPr/>
                    <a:lstStyle/>
                    <a:p>
                      <a:r>
                        <a:rPr lang="en-US" dirty="0" smtClean="0"/>
                        <a:t>4000</a:t>
                      </a:r>
                      <a:endParaRPr lang="en-US" dirty="0"/>
                    </a:p>
                  </a:txBody>
                  <a:tcPr>
                    <a:solidFill>
                      <a:schemeClr val="bg1">
                        <a:lumMod val="95000"/>
                      </a:schemeClr>
                    </a:solidFill>
                  </a:tcPr>
                </a:tc>
              </a:tr>
              <a:tr h="381000">
                <a:tc>
                  <a:txBody>
                    <a:bodyPr/>
                    <a:lstStyle/>
                    <a:p>
                      <a:r>
                        <a:rPr lang="en-US" dirty="0" smtClean="0"/>
                        <a:t>HTTPs monitor</a:t>
                      </a:r>
                      <a:endParaRPr lang="en-US" dirty="0"/>
                    </a:p>
                  </a:txBody>
                  <a:tcPr>
                    <a:solidFill>
                      <a:schemeClr val="bg1">
                        <a:lumMod val="95000"/>
                      </a:schemeClr>
                    </a:solidFill>
                  </a:tcPr>
                </a:tc>
                <a:tc>
                  <a:txBody>
                    <a:bodyPr/>
                    <a:lstStyle/>
                    <a:p>
                      <a:r>
                        <a:rPr lang="en-US" dirty="0" smtClean="0"/>
                        <a:t>2000</a:t>
                      </a:r>
                      <a:endParaRPr lang="en-US" dirty="0"/>
                    </a:p>
                  </a:txBody>
                  <a:tcPr>
                    <a:solidFill>
                      <a:schemeClr val="bg1">
                        <a:lumMod val="95000"/>
                      </a:schemeClr>
                    </a:solidFill>
                  </a:tcPr>
                </a:tc>
              </a:tr>
            </a:tbl>
          </a:graphicData>
        </a:graphic>
      </p:graphicFrame>
    </p:spTree>
    <p:extLst>
      <p:ext uri="{BB962C8B-B14F-4D97-AF65-F5344CB8AC3E}">
        <p14:creationId xmlns:p14="http://schemas.microsoft.com/office/powerpoint/2010/main" val="101382349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we are…</a:t>
            </a:r>
            <a:endParaRPr lang="en-US" dirty="0"/>
          </a:p>
        </p:txBody>
      </p:sp>
      <p:sp>
        <p:nvSpPr>
          <p:cNvPr id="3" name="Content Placeholder 2"/>
          <p:cNvSpPr>
            <a:spLocks noGrp="1"/>
          </p:cNvSpPr>
          <p:nvPr>
            <p:ph idx="1"/>
          </p:nvPr>
        </p:nvSpPr>
        <p:spPr/>
        <p:txBody>
          <a:bodyPr>
            <a:normAutofit lnSpcReduction="10000"/>
          </a:bodyPr>
          <a:lstStyle/>
          <a:p>
            <a:r>
              <a:rPr lang="en-US" dirty="0" smtClean="0"/>
              <a:t>Rachel Cheng</a:t>
            </a:r>
          </a:p>
          <a:p>
            <a:pPr lvl="1"/>
            <a:r>
              <a:rPr lang="en-US" dirty="0" smtClean="0"/>
              <a:t>Software Engineer III, F5 Networks</a:t>
            </a:r>
          </a:p>
          <a:p>
            <a:pPr lvl="1"/>
            <a:r>
              <a:rPr lang="en-US" dirty="0" smtClean="0"/>
              <a:t>Graduate Student, Georgia Tech</a:t>
            </a:r>
          </a:p>
          <a:p>
            <a:pPr lvl="1"/>
            <a:r>
              <a:rPr lang="en-US" dirty="0" smtClean="0"/>
              <a:t>Alumni, The Evergreen State </a:t>
            </a:r>
            <a:r>
              <a:rPr lang="en-US" dirty="0" smtClean="0"/>
              <a:t>College</a:t>
            </a:r>
          </a:p>
          <a:p>
            <a:pPr lvl="1"/>
            <a:r>
              <a:rPr lang="en-US" dirty="0" smtClean="0"/>
              <a:t>Young and naïve </a:t>
            </a:r>
            <a:endParaRPr lang="en-US" dirty="0" smtClean="0"/>
          </a:p>
          <a:p>
            <a:r>
              <a:rPr lang="en-US" dirty="0" smtClean="0"/>
              <a:t>Michael VanLoon</a:t>
            </a:r>
          </a:p>
          <a:p>
            <a:pPr lvl="1"/>
            <a:r>
              <a:rPr lang="en-US" dirty="0" smtClean="0"/>
              <a:t>Principal Software Engineer, F5 Networks</a:t>
            </a:r>
          </a:p>
          <a:p>
            <a:pPr lvl="1"/>
            <a:r>
              <a:rPr lang="en-US" dirty="0" smtClean="0"/>
              <a:t>C++ </a:t>
            </a:r>
            <a:r>
              <a:rPr lang="en-US" dirty="0" smtClean="0"/>
              <a:t>Nerd</a:t>
            </a:r>
          </a:p>
          <a:p>
            <a:pPr lvl="1"/>
            <a:r>
              <a:rPr lang="en-US" dirty="0" smtClean="0"/>
              <a:t>Old and wise</a:t>
            </a:r>
            <a:endParaRPr lang="en-US" dirty="0" smtClean="0"/>
          </a:p>
          <a:p>
            <a:pPr lvl="1"/>
            <a:endParaRPr lang="en-US" dirty="0"/>
          </a:p>
        </p:txBody>
      </p:sp>
    </p:spTree>
    <p:extLst>
      <p:ext uri="{BB962C8B-B14F-4D97-AF65-F5344CB8AC3E}">
        <p14:creationId xmlns:p14="http://schemas.microsoft.com/office/powerpoint/2010/main" val="250551679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 Performance</a:t>
            </a:r>
            <a:endParaRPr lang="en-US" dirty="0"/>
          </a:p>
        </p:txBody>
      </p:sp>
      <p:sp>
        <p:nvSpPr>
          <p:cNvPr id="3" name="Content Placeholder 2"/>
          <p:cNvSpPr>
            <a:spLocks noGrp="1"/>
          </p:cNvSpPr>
          <p:nvPr>
            <p:ph idx="1"/>
          </p:nvPr>
        </p:nvSpPr>
        <p:spPr/>
        <p:txBody>
          <a:bodyPr/>
          <a:lstStyle/>
          <a:p>
            <a:r>
              <a:rPr lang="en-US" dirty="0" smtClean="0"/>
              <a:t>Multi-process</a:t>
            </a:r>
          </a:p>
          <a:p>
            <a:r>
              <a:rPr lang="en-US" dirty="0" smtClean="0"/>
              <a:t>Break single process load across multiple identical processes</a:t>
            </a:r>
          </a:p>
          <a:p>
            <a:r>
              <a:rPr lang="en-US" dirty="0" smtClean="0"/>
              <a:t>Performance increase is near-linear</a:t>
            </a:r>
          </a:p>
          <a:p>
            <a:r>
              <a:rPr lang="en-US" dirty="0" smtClean="0"/>
              <a:t>4x processes result in nearly 4x the load ceiling</a:t>
            </a:r>
          </a:p>
        </p:txBody>
      </p:sp>
    </p:spTree>
    <p:extLst>
      <p:ext uri="{BB962C8B-B14F-4D97-AF65-F5344CB8AC3E}">
        <p14:creationId xmlns:p14="http://schemas.microsoft.com/office/powerpoint/2010/main" val="249233131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 Performance</a:t>
            </a:r>
            <a:endParaRPr lang="en-US" dirty="0"/>
          </a:p>
        </p:txBody>
      </p:sp>
      <p:sp>
        <p:nvSpPr>
          <p:cNvPr id="3" name="Content Placeholder 2"/>
          <p:cNvSpPr>
            <a:spLocks noGrp="1"/>
          </p:cNvSpPr>
          <p:nvPr>
            <p:ph idx="1"/>
          </p:nvPr>
        </p:nvSpPr>
        <p:spPr/>
        <p:txBody>
          <a:bodyPr/>
          <a:lstStyle/>
          <a:p>
            <a:r>
              <a:rPr lang="en-US" dirty="0" smtClean="0"/>
              <a:t>Multithreading</a:t>
            </a:r>
          </a:p>
          <a:p>
            <a:r>
              <a:rPr lang="en-US" dirty="0" smtClean="0"/>
              <a:t>Advantages:</a:t>
            </a:r>
          </a:p>
          <a:p>
            <a:pPr lvl="1"/>
            <a:r>
              <a:rPr lang="en-US" dirty="0" smtClean="0"/>
              <a:t>Finer-grained scheduling</a:t>
            </a:r>
            <a:endParaRPr lang="en-US" dirty="0"/>
          </a:p>
          <a:p>
            <a:pPr lvl="1"/>
            <a:r>
              <a:rPr lang="en-US" dirty="0" smtClean="0"/>
              <a:t>Lower latency; more responsive</a:t>
            </a:r>
          </a:p>
          <a:p>
            <a:r>
              <a:rPr lang="en-US" dirty="0" smtClean="0"/>
              <a:t>Disadvantages:</a:t>
            </a:r>
          </a:p>
          <a:p>
            <a:pPr lvl="1"/>
            <a:r>
              <a:rPr lang="en-US" dirty="0" smtClean="0"/>
              <a:t>Code is more complex, harder to write, harder to get right</a:t>
            </a:r>
          </a:p>
          <a:p>
            <a:pPr lvl="1"/>
            <a:r>
              <a:rPr lang="en-US" dirty="0" smtClean="0"/>
              <a:t>Potential wasted idle time blocked on locks</a:t>
            </a:r>
          </a:p>
        </p:txBody>
      </p:sp>
    </p:spTree>
    <p:extLst>
      <p:ext uri="{BB962C8B-B14F-4D97-AF65-F5344CB8AC3E}">
        <p14:creationId xmlns:p14="http://schemas.microsoft.com/office/powerpoint/2010/main" val="864825700"/>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Others…</a:t>
            </a:r>
            <a:endParaRPr lang="en-US" dirty="0"/>
          </a:p>
        </p:txBody>
      </p:sp>
      <p:sp>
        <p:nvSpPr>
          <p:cNvPr id="3" name="Content Placeholder 2"/>
          <p:cNvSpPr>
            <a:spLocks noGrp="1"/>
          </p:cNvSpPr>
          <p:nvPr>
            <p:ph idx="1"/>
          </p:nvPr>
        </p:nvSpPr>
        <p:spPr/>
        <p:txBody>
          <a:bodyPr/>
          <a:lstStyle/>
          <a:p>
            <a:r>
              <a:rPr lang="en-US" dirty="0" smtClean="0"/>
              <a:t>Bringing up the legacy code to standard frameworks usage</a:t>
            </a:r>
          </a:p>
          <a:p>
            <a:r>
              <a:rPr lang="en-US" dirty="0" smtClean="0"/>
              <a:t>Applying safe/modern C++ standards</a:t>
            </a:r>
          </a:p>
          <a:p>
            <a:endParaRPr lang="en-US" dirty="0"/>
          </a:p>
        </p:txBody>
      </p:sp>
    </p:spTree>
    <p:extLst>
      <p:ext uri="{BB962C8B-B14F-4D97-AF65-F5344CB8AC3E}">
        <p14:creationId xmlns:p14="http://schemas.microsoft.com/office/powerpoint/2010/main" val="124553656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3: Testing</a:t>
            </a:r>
            <a:endParaRPr lang="en-US" dirty="0"/>
          </a:p>
        </p:txBody>
      </p:sp>
      <p:sp>
        <p:nvSpPr>
          <p:cNvPr id="4" name="Text Placeholder 3"/>
          <p:cNvSpPr>
            <a:spLocks noGrp="1"/>
          </p:cNvSpPr>
          <p:nvPr>
            <p:ph type="body" idx="1"/>
          </p:nvPr>
        </p:nvSpPr>
        <p:spPr/>
        <p:txBody>
          <a:bodyPr/>
          <a:lstStyle/>
          <a:p>
            <a:r>
              <a:rPr lang="en-US" dirty="0" smtClean="0"/>
              <a:t>Working with Legacy Code</a:t>
            </a:r>
            <a:endParaRPr lang="en-US" dirty="0"/>
          </a:p>
        </p:txBody>
      </p:sp>
    </p:spTree>
    <p:extLst>
      <p:ext uri="{BB962C8B-B14F-4D97-AF65-F5344CB8AC3E}">
        <p14:creationId xmlns:p14="http://schemas.microsoft.com/office/powerpoint/2010/main" val="114211263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3: Testing</a:t>
            </a:r>
            <a:endParaRPr lang="en-US" dirty="0"/>
          </a:p>
        </p:txBody>
      </p:sp>
      <p:pic>
        <p:nvPicPr>
          <p:cNvPr id="4" name="Content Placeholder 3"/>
          <p:cNvPicPr>
            <a:picLocks noGrp="1" noChangeAspect="1"/>
          </p:cNvPicPr>
          <p:nvPr>
            <p:ph idx="1"/>
          </p:nvPr>
        </p:nvPicPr>
        <p:blipFill>
          <a:blip r:embed="rId3"/>
          <a:srcRect l="-32891" r="-32891"/>
          <a:stretch>
            <a:fillRect/>
          </a:stretch>
        </p:blipFill>
        <p:spPr/>
      </p:pic>
    </p:spTree>
    <p:extLst>
      <p:ext uri="{BB962C8B-B14F-4D97-AF65-F5344CB8AC3E}">
        <p14:creationId xmlns:p14="http://schemas.microsoft.com/office/powerpoint/2010/main" val="318562652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3: Testing</a:t>
            </a:r>
            <a:endParaRPr lang="en-US" dirty="0"/>
          </a:p>
        </p:txBody>
      </p:sp>
      <p:pic>
        <p:nvPicPr>
          <p:cNvPr id="7" name="Content Placeholder 6"/>
          <p:cNvPicPr>
            <a:picLocks noGrp="1" noChangeAspect="1"/>
          </p:cNvPicPr>
          <p:nvPr>
            <p:ph idx="1"/>
          </p:nvPr>
        </p:nvPicPr>
        <p:blipFill>
          <a:blip r:embed="rId3"/>
          <a:srcRect l="-29943" r="-29943"/>
          <a:stretch>
            <a:fillRect/>
          </a:stretch>
        </p:blipFill>
        <p:spPr/>
      </p:pic>
    </p:spTree>
    <p:extLst>
      <p:ext uri="{BB962C8B-B14F-4D97-AF65-F5344CB8AC3E}">
        <p14:creationId xmlns:p14="http://schemas.microsoft.com/office/powerpoint/2010/main" val="252517410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3: Testing</a:t>
            </a:r>
            <a:endParaRPr lang="en-US" dirty="0"/>
          </a:p>
        </p:txBody>
      </p:sp>
      <p:pic>
        <p:nvPicPr>
          <p:cNvPr id="4" name="Content Placeholder 3"/>
          <p:cNvPicPr>
            <a:picLocks noGrp="1" noChangeAspect="1"/>
          </p:cNvPicPr>
          <p:nvPr>
            <p:ph idx="1"/>
          </p:nvPr>
        </p:nvPicPr>
        <p:blipFill>
          <a:blip r:embed="rId3"/>
          <a:srcRect t="-1731" b="-1731"/>
          <a:stretch>
            <a:fillRect/>
          </a:stretch>
        </p:blipFill>
        <p:spPr/>
      </p:pic>
    </p:spTree>
    <p:extLst>
      <p:ext uri="{BB962C8B-B14F-4D97-AF65-F5344CB8AC3E}">
        <p14:creationId xmlns:p14="http://schemas.microsoft.com/office/powerpoint/2010/main" val="1886799103"/>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3: Testing</a:t>
            </a:r>
            <a:endParaRPr lang="en-US" dirty="0"/>
          </a:p>
        </p:txBody>
      </p:sp>
      <p:sp>
        <p:nvSpPr>
          <p:cNvPr id="3" name="Content Placeholder 2"/>
          <p:cNvSpPr>
            <a:spLocks noGrp="1"/>
          </p:cNvSpPr>
          <p:nvPr>
            <p:ph idx="1"/>
          </p:nvPr>
        </p:nvSpPr>
        <p:spPr/>
        <p:txBody>
          <a:bodyPr/>
          <a:lstStyle/>
          <a:p>
            <a:r>
              <a:rPr lang="en-US" dirty="0" smtClean="0"/>
              <a:t>Multi-Process example</a:t>
            </a:r>
          </a:p>
          <a:p>
            <a:pPr lvl="1"/>
            <a:r>
              <a:rPr lang="en-US" dirty="0" err="1" smtClean="0"/>
              <a:t>Globals</a:t>
            </a:r>
            <a:r>
              <a:rPr lang="en-US" dirty="0" smtClean="0"/>
              <a:t> bad</a:t>
            </a:r>
            <a:endParaRPr lang="en-US" dirty="0"/>
          </a:p>
        </p:txBody>
      </p:sp>
    </p:spTree>
    <p:extLst>
      <p:ext uri="{BB962C8B-B14F-4D97-AF65-F5344CB8AC3E}">
        <p14:creationId xmlns:p14="http://schemas.microsoft.com/office/powerpoint/2010/main" val="98108311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Story 2: B20</a:t>
            </a:r>
            <a:endParaRPr lang="en-US" dirty="0"/>
          </a:p>
        </p:txBody>
      </p:sp>
      <p:sp>
        <p:nvSpPr>
          <p:cNvPr id="3" name="Content Placeholder 2"/>
          <p:cNvSpPr>
            <a:spLocks noGrp="1"/>
          </p:cNvSpPr>
          <p:nvPr>
            <p:ph idx="1"/>
          </p:nvPr>
        </p:nvSpPr>
        <p:spPr/>
        <p:txBody>
          <a:bodyPr/>
          <a:lstStyle/>
          <a:p>
            <a:r>
              <a:rPr lang="en-US" dirty="0" smtClean="0"/>
              <a:t>How we got here</a:t>
            </a:r>
          </a:p>
          <a:p>
            <a:r>
              <a:rPr lang="en-US" dirty="0" smtClean="0"/>
              <a:t>Newer concepts in industry</a:t>
            </a:r>
          </a:p>
        </p:txBody>
      </p:sp>
    </p:spTree>
    <p:extLst>
      <p:ext uri="{BB962C8B-B14F-4D97-AF65-F5344CB8AC3E}">
        <p14:creationId xmlns:p14="http://schemas.microsoft.com/office/powerpoint/2010/main" val="275007282"/>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 just code…</a:t>
            </a:r>
            <a:endParaRPr lang="en-US" dirty="0"/>
          </a:p>
        </p:txBody>
      </p:sp>
      <p:sp>
        <p:nvSpPr>
          <p:cNvPr id="3" name="Content Placeholder 2"/>
          <p:cNvSpPr>
            <a:spLocks noGrp="1"/>
          </p:cNvSpPr>
          <p:nvPr>
            <p:ph idx="1"/>
          </p:nvPr>
        </p:nvSpPr>
        <p:spPr/>
        <p:txBody>
          <a:bodyPr/>
          <a:lstStyle/>
          <a:p>
            <a:r>
              <a:rPr lang="en-US" dirty="0" smtClean="0"/>
              <a:t>Serviceability</a:t>
            </a:r>
          </a:p>
          <a:p>
            <a:r>
              <a:rPr lang="en-US" dirty="0" smtClean="0"/>
              <a:t>Cross-product compatibility</a:t>
            </a:r>
          </a:p>
          <a:p>
            <a:r>
              <a:rPr lang="en-US" dirty="0" smtClean="0"/>
              <a:t>Documentation</a:t>
            </a:r>
          </a:p>
          <a:p>
            <a:r>
              <a:rPr lang="en-US" dirty="0" smtClean="0"/>
              <a:t>Code Review</a:t>
            </a:r>
          </a:p>
          <a:p>
            <a:r>
              <a:rPr lang="en-US" dirty="0" smtClean="0"/>
              <a:t>Product Team</a:t>
            </a:r>
            <a:endParaRPr lang="en-US" dirty="0"/>
          </a:p>
        </p:txBody>
      </p:sp>
    </p:spTree>
    <p:extLst>
      <p:ext uri="{BB962C8B-B14F-4D97-AF65-F5344CB8AC3E}">
        <p14:creationId xmlns:p14="http://schemas.microsoft.com/office/powerpoint/2010/main" val="87038657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F5 Overview</a:t>
            </a:r>
            <a:endParaRPr lang="en-US" dirty="0"/>
          </a:p>
        </p:txBody>
      </p:sp>
      <p:sp>
        <p:nvSpPr>
          <p:cNvPr id="3" name="Content Placeholder 2"/>
          <p:cNvSpPr>
            <a:spLocks noGrp="1"/>
          </p:cNvSpPr>
          <p:nvPr>
            <p:ph idx="1"/>
          </p:nvPr>
        </p:nvSpPr>
        <p:spPr/>
        <p:txBody>
          <a:bodyPr>
            <a:normAutofit/>
          </a:bodyPr>
          <a:lstStyle/>
          <a:p>
            <a:r>
              <a:rPr lang="en-US" dirty="0" smtClean="0"/>
              <a:t>F5 Networks</a:t>
            </a:r>
          </a:p>
          <a:p>
            <a:pPr lvl="1"/>
            <a:r>
              <a:rPr lang="en-US" dirty="0" smtClean="0"/>
              <a:t>80% of internet traffic goes through an F5 device somewhere*</a:t>
            </a:r>
          </a:p>
          <a:p>
            <a:pPr lvl="1"/>
            <a:r>
              <a:rPr lang="en-US" dirty="0" smtClean="0"/>
              <a:t>F5 does network load balancing and MUCH more</a:t>
            </a:r>
          </a:p>
          <a:p>
            <a:pPr lvl="1"/>
            <a:r>
              <a:rPr lang="en-US" dirty="0" smtClean="0"/>
              <a:t>We do health monitoring for evaluating the health of network servers</a:t>
            </a:r>
          </a:p>
          <a:p>
            <a:pPr marL="0" indent="0">
              <a:buNone/>
            </a:pPr>
            <a:endParaRPr lang="en-US" dirty="0" smtClean="0"/>
          </a:p>
          <a:p>
            <a:pPr marL="0" indent="0">
              <a:buNone/>
            </a:pPr>
            <a:r>
              <a:rPr lang="en-US" sz="2200" dirty="0" smtClean="0"/>
              <a:t>*May not actually be true, but it sounds good!</a:t>
            </a:r>
            <a:endParaRPr lang="en-US" sz="2200" dirty="0"/>
          </a:p>
        </p:txBody>
      </p:sp>
    </p:spTree>
    <p:extLst>
      <p:ext uri="{BB962C8B-B14F-4D97-AF65-F5344CB8AC3E}">
        <p14:creationId xmlns:p14="http://schemas.microsoft.com/office/powerpoint/2010/main" val="2543001364"/>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End / Questions</a:t>
            </a:r>
            <a:endParaRPr lang="en-US" dirty="0"/>
          </a:p>
        </p:txBody>
      </p:sp>
      <p:sp>
        <p:nvSpPr>
          <p:cNvPr id="5" name="Subtitle 4"/>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75505167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F5 Overview</a:t>
            </a:r>
            <a:endParaRPr lang="en-US" dirty="0"/>
          </a:p>
        </p:txBody>
      </p:sp>
      <p:sp>
        <p:nvSpPr>
          <p:cNvPr id="3" name="Content Placeholder 2"/>
          <p:cNvSpPr>
            <a:spLocks noGrp="1"/>
          </p:cNvSpPr>
          <p:nvPr>
            <p:ph idx="1"/>
          </p:nvPr>
        </p:nvSpPr>
        <p:spPr/>
        <p:txBody>
          <a:bodyPr>
            <a:normAutofit/>
          </a:bodyPr>
          <a:lstStyle/>
          <a:p>
            <a:r>
              <a:rPr lang="en-US" dirty="0" smtClean="0"/>
              <a:t>Three layers of abstraction</a:t>
            </a:r>
          </a:p>
          <a:p>
            <a:endParaRPr lang="en-US" dirty="0" smtClean="0"/>
          </a:p>
        </p:txBody>
      </p:sp>
      <p:pic>
        <p:nvPicPr>
          <p:cNvPr id="4" name="Picture 3"/>
          <p:cNvPicPr>
            <a:picLocks noChangeAspect="1"/>
          </p:cNvPicPr>
          <p:nvPr/>
        </p:nvPicPr>
        <p:blipFill>
          <a:blip r:embed="rId3"/>
          <a:stretch>
            <a:fillRect/>
          </a:stretch>
        </p:blipFill>
        <p:spPr>
          <a:xfrm>
            <a:off x="2819400" y="2209800"/>
            <a:ext cx="6096000" cy="4419600"/>
          </a:xfrm>
          <a:prstGeom prst="rect">
            <a:avLst/>
          </a:prstGeom>
        </p:spPr>
      </p:pic>
    </p:spTree>
    <p:extLst>
      <p:ext uri="{BB962C8B-B14F-4D97-AF65-F5344CB8AC3E}">
        <p14:creationId xmlns:p14="http://schemas.microsoft.com/office/powerpoint/2010/main" val="69646590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New Monitoring Subsystem</a:t>
            </a:r>
            <a:endParaRPr lang="en-US" dirty="0"/>
          </a:p>
        </p:txBody>
      </p:sp>
      <p:sp>
        <p:nvSpPr>
          <p:cNvPr id="4" name="Subtitle 3"/>
          <p:cNvSpPr>
            <a:spLocks noGrp="1"/>
          </p:cNvSpPr>
          <p:nvPr>
            <p:ph type="subTitle" idx="1"/>
          </p:nvPr>
        </p:nvSpPr>
        <p:spPr/>
        <p:txBody>
          <a:bodyPr/>
          <a:lstStyle/>
          <a:p>
            <a:r>
              <a:rPr lang="en-US" dirty="0" smtClean="0"/>
              <a:t>New API! 100x Performance! C++11! New Shiny!</a:t>
            </a:r>
            <a:endParaRPr lang="en-US" dirty="0"/>
          </a:p>
        </p:txBody>
      </p:sp>
    </p:spTree>
    <p:extLst>
      <p:ext uri="{BB962C8B-B14F-4D97-AF65-F5344CB8AC3E}">
        <p14:creationId xmlns:p14="http://schemas.microsoft.com/office/powerpoint/2010/main" val="238336511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trike="sngStrike" dirty="0" smtClean="0"/>
              <a:t>New Monitoring Subsystem</a:t>
            </a:r>
            <a:endParaRPr lang="en-US" strike="sngStrike" dirty="0"/>
          </a:p>
        </p:txBody>
      </p:sp>
      <p:sp>
        <p:nvSpPr>
          <p:cNvPr id="4" name="Subtitle 3"/>
          <p:cNvSpPr>
            <a:spLocks noGrp="1"/>
          </p:cNvSpPr>
          <p:nvPr>
            <p:ph type="subTitle" idx="1"/>
          </p:nvPr>
        </p:nvSpPr>
        <p:spPr/>
        <p:txBody>
          <a:bodyPr/>
          <a:lstStyle/>
          <a:p>
            <a:r>
              <a:rPr lang="en-US" strike="sngStrike" dirty="0" smtClean="0"/>
              <a:t>New API! 100x Performance! C++11! New Shiny!</a:t>
            </a:r>
            <a:endParaRPr lang="en-US" strike="sngStrike" dirty="0"/>
          </a:p>
        </p:txBody>
      </p:sp>
    </p:spTree>
    <p:extLst>
      <p:ext uri="{BB962C8B-B14F-4D97-AF65-F5344CB8AC3E}">
        <p14:creationId xmlns:p14="http://schemas.microsoft.com/office/powerpoint/2010/main" val="237016761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“...the single worst strategic mistake that any software company can make: they decided to rewrite the code from scratch”</a:t>
            </a:r>
          </a:p>
          <a:p>
            <a:endParaRPr lang="en-US" dirty="0"/>
          </a:p>
          <a:p>
            <a:r>
              <a:rPr lang="en-US" dirty="0" smtClean="0"/>
              <a:t>www.joelonsoftware.com</a:t>
            </a:r>
            <a:endParaRPr lang="en-US" dirty="0"/>
          </a:p>
        </p:txBody>
      </p:sp>
    </p:spTree>
    <p:extLst>
      <p:ext uri="{BB962C8B-B14F-4D97-AF65-F5344CB8AC3E}">
        <p14:creationId xmlns:p14="http://schemas.microsoft.com/office/powerpoint/2010/main" val="291253775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Motivations</a:t>
            </a:r>
            <a:endParaRPr lang="en-US" dirty="0"/>
          </a:p>
        </p:txBody>
      </p:sp>
      <p:sp>
        <p:nvSpPr>
          <p:cNvPr id="3" name="Content Placeholder 2"/>
          <p:cNvSpPr>
            <a:spLocks noGrp="1"/>
          </p:cNvSpPr>
          <p:nvPr>
            <p:ph idx="1"/>
          </p:nvPr>
        </p:nvSpPr>
        <p:spPr/>
        <p:txBody>
          <a:bodyPr/>
          <a:lstStyle/>
          <a:p>
            <a:r>
              <a:rPr lang="en-US" dirty="0" smtClean="0"/>
              <a:t>Architectural problems</a:t>
            </a:r>
          </a:p>
          <a:p>
            <a:r>
              <a:rPr lang="en-US" dirty="0" smtClean="0"/>
              <a:t>Difficult to maintain</a:t>
            </a:r>
          </a:p>
          <a:p>
            <a:r>
              <a:rPr lang="en-US" dirty="0" smtClean="0"/>
              <a:t>Ugly code</a:t>
            </a:r>
          </a:p>
          <a:p>
            <a:r>
              <a:rPr lang="en-US" dirty="0" smtClean="0"/>
              <a:t>Hard to extend</a:t>
            </a:r>
          </a:p>
          <a:p>
            <a:r>
              <a:rPr lang="en-US" dirty="0" smtClean="0"/>
              <a:t>Poor performance</a:t>
            </a:r>
          </a:p>
          <a:p>
            <a:r>
              <a:rPr lang="en-US" dirty="0" smtClean="0"/>
              <a:t>Technical debt</a:t>
            </a:r>
            <a:endParaRPr lang="en-US" dirty="0"/>
          </a:p>
        </p:txBody>
      </p:sp>
    </p:spTree>
    <p:extLst>
      <p:ext uri="{BB962C8B-B14F-4D97-AF65-F5344CB8AC3E}">
        <p14:creationId xmlns:p14="http://schemas.microsoft.com/office/powerpoint/2010/main" val="14468034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Characterization</a:t>
            </a:r>
            <a:endParaRPr lang="en-US" dirty="0"/>
          </a:p>
        </p:txBody>
      </p:sp>
      <p:sp>
        <p:nvSpPr>
          <p:cNvPr id="3" name="Content Placeholder 2"/>
          <p:cNvSpPr>
            <a:spLocks noGrp="1"/>
          </p:cNvSpPr>
          <p:nvPr>
            <p:ph idx="1"/>
          </p:nvPr>
        </p:nvSpPr>
        <p:spPr/>
        <p:txBody>
          <a:bodyPr>
            <a:normAutofit/>
          </a:bodyPr>
          <a:lstStyle/>
          <a:p>
            <a:r>
              <a:rPr lang="en-US" dirty="0" smtClean="0"/>
              <a:t>Age of code: 14 years</a:t>
            </a:r>
          </a:p>
          <a:p>
            <a:r>
              <a:rPr lang="en-US" dirty="0" smtClean="0"/>
              <a:t>Lines of code: ~30,000</a:t>
            </a:r>
          </a:p>
          <a:p>
            <a:r>
              <a:rPr lang="en-US" dirty="0" smtClean="0"/>
              <a:t>Other subsystems impacted: 8</a:t>
            </a:r>
          </a:p>
          <a:p>
            <a:r>
              <a:rPr lang="en-US" dirty="0" smtClean="0"/>
              <a:t>Monitoring performance: sub-optimal</a:t>
            </a:r>
          </a:p>
          <a:p>
            <a:r>
              <a:rPr lang="en-US" dirty="0" smtClean="0"/>
              <a:t>Functional Test Coverage: per-protocol</a:t>
            </a:r>
          </a:p>
          <a:p>
            <a:r>
              <a:rPr lang="en-US" dirty="0" smtClean="0"/>
              <a:t>Unit Test Coverage: 0</a:t>
            </a:r>
          </a:p>
        </p:txBody>
      </p:sp>
    </p:spTree>
    <p:extLst>
      <p:ext uri="{BB962C8B-B14F-4D97-AF65-F5344CB8AC3E}">
        <p14:creationId xmlns:p14="http://schemas.microsoft.com/office/powerpoint/2010/main" val="175929238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10119</TotalTime>
  <Words>2696</Words>
  <Application>Microsoft Macintosh PowerPoint</Application>
  <PresentationFormat>On-screen Show (4:3)</PresentationFormat>
  <Paragraphs>226</Paragraphs>
  <Slides>30</Slides>
  <Notes>22</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1_Office Theme</vt:lpstr>
      <vt:lpstr>Evolving Legacy Code</vt:lpstr>
      <vt:lpstr>Who we are…</vt:lpstr>
      <vt:lpstr>F5 Overview</vt:lpstr>
      <vt:lpstr>F5 Overview</vt:lpstr>
      <vt:lpstr>New Monitoring Subsystem</vt:lpstr>
      <vt:lpstr>New Monitoring Subsystem</vt:lpstr>
      <vt:lpstr>PowerPoint Presentation</vt:lpstr>
      <vt:lpstr>Motivations</vt:lpstr>
      <vt:lpstr>Code Characterization</vt:lpstr>
      <vt:lpstr>What do?</vt:lpstr>
      <vt:lpstr>Example 1: Data Structures</vt:lpstr>
      <vt:lpstr>Example 1: Data Structures</vt:lpstr>
      <vt:lpstr>What do?</vt:lpstr>
      <vt:lpstr>Example 1.b: Data Structures</vt:lpstr>
      <vt:lpstr>Example 2.c: Class Design</vt:lpstr>
      <vt:lpstr>Example 2: Performance</vt:lpstr>
      <vt:lpstr>Example 2: Performance</vt:lpstr>
      <vt:lpstr>Example 2: Performance</vt:lpstr>
      <vt:lpstr>Example 2: Performance</vt:lpstr>
      <vt:lpstr>Example 2: Performance</vt:lpstr>
      <vt:lpstr>Example 2: Performance</vt:lpstr>
      <vt:lpstr>Others…</vt:lpstr>
      <vt:lpstr>Example 3: Testing</vt:lpstr>
      <vt:lpstr>Example 3: Testing</vt:lpstr>
      <vt:lpstr>Example 3: Testing</vt:lpstr>
      <vt:lpstr>Example 3: Testing</vt:lpstr>
      <vt:lpstr>Example 3: Testing</vt:lpstr>
      <vt:lpstr>Story 2: B20</vt:lpstr>
      <vt:lpstr>Not just code…</vt:lpstr>
      <vt:lpstr>End / Questions</vt:lpstr>
    </vt:vector>
  </TitlesOfParts>
  <Company>F5 Networks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Rachel Cheng</dc:creator>
  <cp:lastModifiedBy>Michael VanLoon</cp:lastModifiedBy>
  <cp:revision>108</cp:revision>
  <dcterms:created xsi:type="dcterms:W3CDTF">2015-08-31T16:29:31Z</dcterms:created>
  <dcterms:modified xsi:type="dcterms:W3CDTF">2015-09-25T15:43:00Z</dcterms:modified>
</cp:coreProperties>
</file>

<file path=docProps/thumbnail.jpeg>
</file>